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8" r:id="rId2"/>
    <p:sldId id="300" r:id="rId3"/>
    <p:sldId id="273" r:id="rId4"/>
    <p:sldId id="307" r:id="rId5"/>
  </p:sldIdLst>
  <p:sldSz cx="7559675" cy="106918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B3450"/>
    <a:srgbClr val="ED1A23"/>
    <a:srgbClr val="BD3447"/>
    <a:srgbClr val="D51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9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1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1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9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19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87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1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60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5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3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7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bg2">
                <a:lumMod val="90000"/>
              </a:schemeClr>
            </a:gs>
            <a:gs pos="100000">
              <a:schemeClr val="accent1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7E23-FD83-475F-8A91-777A104434EB}" type="datetimeFigureOut">
              <a:rPr lang="pt-BR" smtClean="0"/>
              <a:t>14/03/2024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DE81-038F-49C9-9E79-40C5CB7B892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32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147352" y="2193250"/>
            <a:ext cx="5264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/>
                <a:solidFill>
                  <a:schemeClr val="accent3"/>
                </a:solidFill>
              </a:rPr>
              <a:t>Desde 1988 controlando </a:t>
            </a:r>
            <a:r>
              <a:rPr lang="pt-BR" sz="2400" b="1" dirty="0">
                <a:ln/>
                <a:solidFill>
                  <a:schemeClr val="accent3"/>
                </a:solidFill>
              </a:rPr>
              <a:t>ponto e </a:t>
            </a:r>
            <a:r>
              <a:rPr lang="pt-BR" sz="2400" b="1" dirty="0" smtClean="0">
                <a:ln/>
                <a:solidFill>
                  <a:schemeClr val="accent3"/>
                </a:solidFill>
              </a:rPr>
              <a:t>acesso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3" y="2849880"/>
            <a:ext cx="7559676" cy="7841933"/>
          </a:xfrm>
          <a:prstGeom prst="rect">
            <a:avLst/>
          </a:prstGeom>
          <a:solidFill>
            <a:srgbClr val="BB3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49880"/>
            <a:ext cx="7559675" cy="299174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90500" y="5996940"/>
            <a:ext cx="7117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Datasheet</a:t>
            </a:r>
            <a:r>
              <a:rPr lang="pt-BR" dirty="0" smtClean="0"/>
              <a:t> Torniquete V8</a:t>
            </a:r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98861"/>
              </p:ext>
            </p:extLst>
          </p:nvPr>
        </p:nvGraphicFramePr>
        <p:xfrm>
          <a:off x="190500" y="6838236"/>
          <a:ext cx="4235450" cy="34975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sx="104000" sy="104000" algn="ctr" rotWithShape="0">
                    <a:srgbClr val="000000">
                      <a:alpha val="92000"/>
                    </a:srgbClr>
                  </a:outerShdw>
                  <a:reflection endPos="0" dir="5400000" sy="-100000" algn="bl" rotWithShape="0"/>
                </a:effectLst>
                <a:tableStyleId>{5C22544A-7EE6-4342-B048-85BDC9FD1C3A}</a:tableStyleId>
              </a:tblPr>
              <a:tblGrid>
                <a:gridCol w="423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42945">
                <a:tc>
                  <a:txBody>
                    <a:bodyPr/>
                    <a:lstStyle/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chemeClr val="tx1"/>
                          </a:solidFill>
                          <a:effectLst/>
                        </a:rPr>
                        <a:t>Sobre Nós</a:t>
                      </a:r>
                    </a:p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</a:p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        Fundada </a:t>
                      </a: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em 1988, inicialmente na manutenção de relógio ponto, catracas e máquinas de escrever. Pouco anos mais tarde, na fabricação própria de relógio ponto e sistema.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 smtClean="0">
                          <a:solidFill>
                            <a:schemeClr val="tx1"/>
                          </a:solidFill>
                          <a:effectLst/>
                        </a:rPr>
                        <a:t>Primeiro </a:t>
                      </a: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Relógio Ponto Eletrônico do Brasil em 1992.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Anos mais tarde, com nova atualização em 1994,  foi um sucesso de vendas a nível nacional o modelo eletrônico CB3 tornando a Ponto System uma empresa nacionalmente conhecida.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Atualmente, em 2023 , temos uma ampla experiência neste setor de controle de acesso e ponto, com uma grande evolução dos produtos e uma tecnologia de alta qualidade agregado aos principais itens: Alta Durabilidade, Baixa Manutenção e Facilidade de Manuseio. 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Vendas e assistência técnica para cliente final.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Atendemos a região Sul e Sudeste presencialmente.</a:t>
                      </a:r>
                    </a:p>
                    <a:p>
                      <a:pPr marL="635" indent="-1905" algn="l" fontAlgn="base">
                        <a:spcAft>
                          <a:spcPts val="0"/>
                        </a:spcAft>
                      </a:pPr>
                      <a:r>
                        <a:rPr lang="pt-BR" sz="1200" b="0" i="1" dirty="0">
                          <a:solidFill>
                            <a:schemeClr val="tx1"/>
                          </a:solidFill>
                          <a:effectLst/>
                        </a:rPr>
                        <a:t>Outras regiões: instalação e suporte por acesso remoto ou sob orçamento de deslocamento.</a:t>
                      </a:r>
                    </a:p>
                    <a:p>
                      <a:pPr indent="-635" algn="l" fontAlgn="base">
                        <a:spcAft>
                          <a:spcPts val="0"/>
                        </a:spcAft>
                      </a:pPr>
                      <a:r>
                        <a:rPr lang="pt-BR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Imagem 16" descr="https://pontosystem.com.br/wp-content/uploads/2022/04/Mapa_atendimento-removebg-preview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3" y="7231301"/>
            <a:ext cx="2749550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40" y="571283"/>
            <a:ext cx="3200600" cy="15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	</a:t>
            </a:r>
            <a:r>
              <a:rPr lang="pt-BR" dirty="0" err="1" smtClean="0"/>
              <a:t>Datasheet</a:t>
            </a:r>
            <a:r>
              <a:rPr lang="pt-BR" dirty="0" smtClean="0"/>
              <a:t> Torniquete V8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764195"/>
            <a:ext cx="3490864" cy="57169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5178436"/>
            <a:ext cx="3813175" cy="52276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8600" y="10036732"/>
            <a:ext cx="393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Nesta versão não acompanham leitoras.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</a:t>
            </a:r>
            <a:r>
              <a:rPr lang="pt-BR" dirty="0" smtClean="0"/>
              <a:t>Modelo </a:t>
            </a:r>
            <a:r>
              <a:rPr lang="pt-BR" dirty="0"/>
              <a:t>Torniquete V8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4882899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1200" dirty="0" smtClean="0"/>
              <a:t>Especificações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56000" y="1744981"/>
            <a:ext cx="4006443" cy="372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FF0000"/>
                </a:solidFill>
              </a:rPr>
              <a:t>Apresentação</a:t>
            </a:r>
            <a:endParaRPr lang="pt-BR" sz="1100" dirty="0"/>
          </a:p>
          <a:p>
            <a:r>
              <a:rPr lang="pt-BR" sz="1100" i="1" dirty="0" smtClean="0"/>
              <a:t>        </a:t>
            </a:r>
            <a:r>
              <a:rPr lang="pt-BR" sz="1100" i="1" dirty="0"/>
              <a:t>Fornecemos catracas do tipo torniquete de metal desde 2005, já foram realizados muitos modelos </a:t>
            </a:r>
            <a:r>
              <a:rPr lang="pt-BR" sz="1100" i="1" dirty="0" smtClean="0"/>
              <a:t>diferentes e </a:t>
            </a:r>
            <a:r>
              <a:rPr lang="pt-BR" sz="1100" i="1" dirty="0"/>
              <a:t>atualmente este modelo Versão 8, se consagrou muito pela quantidade vendidas, e pela sua robustez e durabilidade e sua facilidade de montagem e manutenção e claro por sua integração com leitoras externas.</a:t>
            </a:r>
          </a:p>
          <a:p>
            <a:pPr marL="3175" marR="241300" indent="-4445">
              <a:spcBef>
                <a:spcPts val="445"/>
              </a:spcBef>
              <a:spcAft>
                <a:spcPts val="0"/>
              </a:spcAft>
            </a:pPr>
            <a:endParaRPr lang="pt-PT" sz="1100" dirty="0">
              <a:solidFill>
                <a:srgbClr val="FF0000"/>
              </a:solidFill>
            </a:endParaRPr>
          </a:p>
          <a:p>
            <a:r>
              <a:rPr lang="pt-PT" sz="1100" dirty="0">
                <a:solidFill>
                  <a:srgbClr val="FF0000"/>
                </a:solidFill>
              </a:rPr>
              <a:t>Aplicações</a:t>
            </a:r>
            <a:endParaRPr lang="pt-BR" sz="11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 smtClean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/>
          </a:p>
          <a:p>
            <a:pPr lvl="1"/>
            <a:r>
              <a:rPr lang="pt-BR" sz="11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dirty="0"/>
          </a:p>
          <a:p>
            <a:pPr lvl="1"/>
            <a:r>
              <a:rPr lang="pt-BR" sz="1100" dirty="0" smtClean="0"/>
              <a:t>	</a:t>
            </a:r>
          </a:p>
          <a:p>
            <a:pPr lvl="1"/>
            <a:endParaRPr lang="pt-BR" sz="1100" dirty="0" smtClean="0"/>
          </a:p>
          <a:p>
            <a:pPr lvl="1"/>
            <a:r>
              <a:rPr lang="pt-BR" sz="1100" dirty="0" smtClean="0"/>
              <a:t>	</a:t>
            </a: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endParaRPr lang="pt-BR" sz="11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pic>
        <p:nvPicPr>
          <p:cNvPr id="98" name="Imagem 97" descr="E:\NOVAS IMAGENS\contador digit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18" y="9517327"/>
            <a:ext cx="1640205" cy="48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0" y="1744980"/>
            <a:ext cx="3163460" cy="3137918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03236" y="5474207"/>
            <a:ext cx="3403058" cy="509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60" dirty="0" smtClean="0">
                <a:solidFill>
                  <a:srgbClr val="FF0000"/>
                </a:solidFill>
              </a:rPr>
              <a:t>Funcionamento</a:t>
            </a:r>
          </a:p>
          <a:p>
            <a:r>
              <a:rPr lang="pt-BR" sz="1100" dirty="0"/>
              <a:t>“</a:t>
            </a:r>
            <a:r>
              <a:rPr lang="pt-BR" sz="1100" dirty="0" err="1"/>
              <a:t>Semi</a:t>
            </a:r>
            <a:r>
              <a:rPr lang="pt-BR" sz="1100" dirty="0"/>
              <a:t> eletrônica” liberação por contato seco ou botoeira, podendo ser adaptado qualquer controlador de acesso de qualquer marca ou modelo, desde que possua o contato do tipo NA. Placa controladora de giro inteligente</a:t>
            </a:r>
            <a:r>
              <a:rPr lang="pt-BR" sz="1100" dirty="0" smtClean="0"/>
              <a:t>.</a:t>
            </a:r>
          </a:p>
          <a:p>
            <a:endParaRPr lang="pt-BR" sz="1060" dirty="0" smtClean="0"/>
          </a:p>
          <a:p>
            <a:r>
              <a:rPr lang="pt-BR" sz="1060" dirty="0" smtClean="0">
                <a:solidFill>
                  <a:srgbClr val="FF0000"/>
                </a:solidFill>
              </a:rPr>
              <a:t>Características </a:t>
            </a:r>
            <a:r>
              <a:rPr lang="pt-BR" sz="1060" dirty="0">
                <a:solidFill>
                  <a:srgbClr val="FF0000"/>
                </a:solidFill>
              </a:rPr>
              <a:t>Mecânicas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Estrutura composta por tubos galvanizados de fabrica com espessura de chapa interna de 2mm;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Estrutura </a:t>
            </a:r>
            <a:r>
              <a:rPr lang="pt-BR" sz="1100" dirty="0"/>
              <a:t>superior feita em chapa de 3mm</a:t>
            </a:r>
            <a:r>
              <a:rPr lang="pt-BR" sz="11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Mecanismo </a:t>
            </a:r>
            <a:r>
              <a:rPr lang="pt-BR" sz="1100" dirty="0"/>
              <a:t>separado para facilitar a instalação feito em chapas de 6,3mm de ferro forjado fundido em forno;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Rotor </a:t>
            </a:r>
            <a:r>
              <a:rPr lang="pt-BR" sz="1100" dirty="0"/>
              <a:t>de três feixes de braços igualmente espaçados a 120</a:t>
            </a:r>
            <a:r>
              <a:rPr lang="pt-BR" sz="1100" dirty="0" smtClean="0"/>
              <a:t>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Braços </a:t>
            </a:r>
            <a:r>
              <a:rPr lang="pt-BR" sz="1100" dirty="0"/>
              <a:t>rigidamente soldados ao rotor central, impossibilitando remoção</a:t>
            </a:r>
            <a:r>
              <a:rPr lang="pt-BR" sz="11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Feixe </a:t>
            </a:r>
            <a:r>
              <a:rPr lang="pt-BR" sz="1100" dirty="0"/>
              <a:t>fixo de braços para bloqueio de </a:t>
            </a:r>
            <a:r>
              <a:rPr lang="pt-BR" sz="1100" dirty="0" err="1"/>
              <a:t>contrafluxo</a:t>
            </a:r>
            <a:r>
              <a:rPr lang="pt-BR" sz="1100" dirty="0"/>
              <a:t>;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Estrutura </a:t>
            </a:r>
            <a:r>
              <a:rPr lang="pt-BR" sz="1100" dirty="0"/>
              <a:t>e feixe de braços do rotor modulares e desmontáveis, facilitando o transporte e a montagem, possibilitando realocações futuras;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Estrutura </a:t>
            </a:r>
            <a:r>
              <a:rPr lang="pt-BR" sz="1100" dirty="0"/>
              <a:t>com passagens internas para cabeamentos diversos;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Fechamentos </a:t>
            </a:r>
            <a:r>
              <a:rPr lang="pt-BR" sz="1100" dirty="0"/>
              <a:t>laterais compostos por rígida estrutura </a:t>
            </a:r>
            <a:r>
              <a:rPr lang="pt-BR" sz="1100" dirty="0" smtClean="0"/>
              <a:t>tubular;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 </a:t>
            </a:r>
            <a:r>
              <a:rPr lang="pt-BR" sz="1100" dirty="0"/>
              <a:t>Estrutura em aço com pintura eletroestática na cor preta </a:t>
            </a:r>
            <a:r>
              <a:rPr lang="pt-BR" sz="1100" dirty="0" err="1"/>
              <a:t>texturizada</a:t>
            </a:r>
            <a:r>
              <a:rPr lang="pt-BR" sz="1100" dirty="0"/>
              <a:t> com opções de cor personalizada. </a:t>
            </a:r>
          </a:p>
          <a:p>
            <a:endParaRPr lang="pt-BR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3556000" y="5690225"/>
            <a:ext cx="0" cy="4723775"/>
          </a:xfrm>
          <a:prstGeom prst="line">
            <a:avLst/>
          </a:prstGeom>
          <a:ln w="28575">
            <a:solidFill>
              <a:schemeClr val="accent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779837" y="5559539"/>
            <a:ext cx="386651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</a:rPr>
              <a:t>Características </a:t>
            </a:r>
            <a:r>
              <a:rPr lang="pt-BR" sz="1100" dirty="0">
                <a:solidFill>
                  <a:srgbClr val="FF0000"/>
                </a:solidFill>
              </a:rPr>
              <a:t>Elétricas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Placa Controladora de giro com validação do giro após completado e funções.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Acionamento </a:t>
            </a:r>
            <a:r>
              <a:rPr lang="pt-BR" sz="1100" dirty="0"/>
              <a:t>individual do sentido giro, ou modo para alteração modo </a:t>
            </a:r>
            <a:r>
              <a:rPr lang="pt-BR" sz="1100" dirty="0" err="1"/>
              <a:t>Bi-direcional</a:t>
            </a:r>
            <a:r>
              <a:rPr lang="pt-BR" sz="1100" dirty="0"/>
              <a:t> recebe 1 contato para acionar para ambos lados com confirmação de giro completo.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Sistema </a:t>
            </a:r>
            <a:r>
              <a:rPr lang="pt-BR" sz="1100" dirty="0" err="1"/>
              <a:t>anti</a:t>
            </a:r>
            <a:r>
              <a:rPr lang="pt-BR" sz="1100" dirty="0"/>
              <a:t> pânico padrão na queda de energia os braços ficam livre. Opcional: Braço que cai “</a:t>
            </a:r>
            <a:r>
              <a:rPr lang="pt-BR" sz="1100" dirty="0" err="1"/>
              <a:t>bqc</a:t>
            </a:r>
            <a:r>
              <a:rPr lang="pt-BR" sz="1100" dirty="0"/>
              <a:t>”, para saída de emergência.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Solenoide </a:t>
            </a:r>
            <a:r>
              <a:rPr lang="pt-BR" sz="1100" dirty="0"/>
              <a:t>12v 30w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Fonte </a:t>
            </a:r>
            <a:r>
              <a:rPr lang="pt-BR" sz="1100" dirty="0"/>
              <a:t>Interna </a:t>
            </a:r>
            <a:r>
              <a:rPr lang="pt-BR" sz="1100" dirty="0" err="1"/>
              <a:t>Bi-volt</a:t>
            </a:r>
            <a:r>
              <a:rPr lang="pt-BR" sz="1100" dirty="0"/>
              <a:t> automática variável de 100v a 240v</a:t>
            </a:r>
            <a:r>
              <a:rPr lang="pt-BR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 </a:t>
            </a:r>
            <a:r>
              <a:rPr lang="pt-BR" sz="1100" dirty="0"/>
              <a:t>Opção de voltagem 12v ou 24v.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Temperatura </a:t>
            </a:r>
            <a:r>
              <a:rPr lang="pt-BR" sz="1100" dirty="0"/>
              <a:t>de funcionamento: - 20ºC ~ 70ºC;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/>
              <a:t>C</a:t>
            </a:r>
            <a:r>
              <a:rPr lang="pt-BR" sz="1100" dirty="0" smtClean="0"/>
              <a:t>onsumo </a:t>
            </a:r>
            <a:r>
              <a:rPr lang="pt-BR" sz="1100" dirty="0"/>
              <a:t>de 20w em stand </a:t>
            </a:r>
            <a:r>
              <a:rPr lang="pt-BR" sz="1100" dirty="0" err="1"/>
              <a:t>by</a:t>
            </a:r>
            <a:r>
              <a:rPr lang="pt-BR" sz="1100" dirty="0"/>
              <a:t> ou 60W acionada.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Pode </a:t>
            </a:r>
            <a:r>
              <a:rPr lang="pt-BR" sz="1100" dirty="0"/>
              <a:t>se adaptar qualquer controlador de acesso do tipo na contado seco, controladores uníveis de acesso marcas como </a:t>
            </a:r>
            <a:r>
              <a:rPr lang="pt-BR" sz="1100" dirty="0" err="1"/>
              <a:t>Intelbras</a:t>
            </a:r>
            <a:r>
              <a:rPr lang="pt-BR" sz="1100" dirty="0"/>
              <a:t>, </a:t>
            </a:r>
            <a:r>
              <a:rPr lang="pt-BR" sz="1100" dirty="0" err="1"/>
              <a:t>Hikvison</a:t>
            </a:r>
            <a:r>
              <a:rPr lang="pt-BR" sz="1100" dirty="0"/>
              <a:t>, </a:t>
            </a:r>
            <a:r>
              <a:rPr lang="pt-BR" sz="1100" dirty="0" err="1"/>
              <a:t>Zkteco</a:t>
            </a:r>
            <a:r>
              <a:rPr lang="pt-BR" sz="1100" dirty="0"/>
              <a:t>, Nice, </a:t>
            </a:r>
            <a:r>
              <a:rPr lang="pt-BR" sz="1100" dirty="0" err="1"/>
              <a:t>Control</a:t>
            </a:r>
            <a:r>
              <a:rPr lang="pt-BR" sz="1100" dirty="0"/>
              <a:t> ID, entre outros controladores ou qualquer outro </a:t>
            </a:r>
            <a:r>
              <a:rPr lang="pt-BR" sz="1100" dirty="0" smtClean="0"/>
              <a:t>modelo.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Opcional </a:t>
            </a:r>
            <a:r>
              <a:rPr lang="pt-BR" sz="1100" dirty="0"/>
              <a:t>contador Digital para sentido horário e anti-Horário individual, contagem de 6 </a:t>
            </a:r>
            <a:r>
              <a:rPr lang="pt-BR" sz="1100" dirty="0" err="1"/>
              <a:t>digitos</a:t>
            </a:r>
            <a:r>
              <a:rPr lang="pt-BR" sz="1100" dirty="0"/>
              <a:t>. </a:t>
            </a:r>
            <a:endParaRPr lang="pt-B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Display </a:t>
            </a:r>
            <a:r>
              <a:rPr lang="pt-BR" sz="1100" dirty="0"/>
              <a:t>aponta seta quando liberado giro. Padrão: Pictograma </a:t>
            </a:r>
            <a:r>
              <a:rPr lang="pt-BR" sz="1100" dirty="0" err="1"/>
              <a:t>orientativo</a:t>
            </a:r>
            <a:r>
              <a:rPr lang="pt-BR" sz="1100" dirty="0"/>
              <a:t> animado. </a:t>
            </a:r>
            <a:endParaRPr lang="pt-BR" sz="1100" dirty="0" smtClean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49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de fundo de tecnologia cinza e branca design de linha para conexões  de comunicação em digital | Ve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12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101828"/>
            <a:ext cx="7559675" cy="64315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	Modelo </a:t>
            </a:r>
            <a:r>
              <a:rPr lang="pt-BR" dirty="0" smtClean="0"/>
              <a:t>Torniquete V8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-15828" y="2700136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	</a:t>
            </a:r>
            <a:r>
              <a:rPr lang="pt-BR" b="1" dirty="0" smtClean="0"/>
              <a:t>Base de Fixação Medidas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236" y="1685988"/>
            <a:ext cx="77453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/>
              <a:t>Leds</a:t>
            </a:r>
            <a:r>
              <a:rPr lang="pt-BR" sz="1100" dirty="0"/>
              <a:t> Laterais</a:t>
            </a:r>
          </a:p>
          <a:p>
            <a:r>
              <a:rPr lang="pt-BR" sz="1100" dirty="0" smtClean="0"/>
              <a:t>Podendo </a:t>
            </a:r>
            <a:r>
              <a:rPr lang="pt-BR" sz="1100" dirty="0"/>
              <a:t>escolher a animação em modo ocioso, seta para esquerda ou direita indicando livre </a:t>
            </a:r>
            <a:r>
              <a:rPr lang="pt-BR" sz="1100" dirty="0" smtClean="0"/>
              <a:t>passagem, </a:t>
            </a:r>
            <a:r>
              <a:rPr lang="pt-BR" sz="1100" dirty="0"/>
              <a:t>X caso a catraca esteja bloqueada. Seta animada na cor verde.</a:t>
            </a:r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/>
          </a:p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19496"/>
            <a:ext cx="7156719" cy="89306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5765494"/>
            <a:ext cx="7559675" cy="287808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	</a:t>
            </a:r>
            <a:r>
              <a:rPr lang="pt-BR" b="1" dirty="0" smtClean="0"/>
              <a:t>Placa Controladora Inteligente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-15827" y="10205006"/>
            <a:ext cx="7559675" cy="493772"/>
          </a:xfrm>
          <a:prstGeom prst="rect">
            <a:avLst/>
          </a:prstGeom>
          <a:solidFill>
            <a:srgbClr val="D51B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Mais informações: pontosystem.com.br</a:t>
            </a:r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" y="6242372"/>
            <a:ext cx="6992529" cy="37745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1" y="2996937"/>
            <a:ext cx="4968938" cy="27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3427</TotalTime>
  <Words>502</Words>
  <Application>Microsoft Office PowerPoint</Application>
  <PresentationFormat>Personalizar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Diego Enrique</cp:lastModifiedBy>
  <cp:revision>95</cp:revision>
  <dcterms:created xsi:type="dcterms:W3CDTF">2023-09-15T13:22:18Z</dcterms:created>
  <dcterms:modified xsi:type="dcterms:W3CDTF">2024-03-14T19:16:26Z</dcterms:modified>
</cp:coreProperties>
</file>