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sldIdLst>
    <p:sldId id="258" r:id="rId2"/>
    <p:sldId id="259" r:id="rId3"/>
    <p:sldId id="260" r:id="rId4"/>
    <p:sldId id="261" r:id="rId5"/>
    <p:sldId id="263" r:id="rId6"/>
    <p:sldId id="265" r:id="rId7"/>
    <p:sldId id="262" r:id="rId8"/>
    <p:sldId id="264" r:id="rId9"/>
  </p:sldIdLst>
  <p:sldSz cx="7559675" cy="1069181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B3450"/>
    <a:srgbClr val="ED1A23"/>
    <a:srgbClr val="BD3447"/>
    <a:srgbClr val="D51B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283" autoAdjust="0"/>
  </p:normalViewPr>
  <p:slideViewPr>
    <p:cSldViewPr snapToGrid="0">
      <p:cViewPr varScale="1">
        <p:scale>
          <a:sx n="75" d="100"/>
          <a:sy n="75" d="100"/>
        </p:scale>
        <p:origin x="3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pt-BR"/>
              <a:t>Clique para editar o título mestre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158119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250919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227110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287393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pt-BR"/>
              <a:t>Clique para editar o título mestre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393193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227587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pt-BR"/>
              <a:t>Clique para editar o texto mestre</a:t>
            </a:r>
          </a:p>
        </p:txBody>
      </p:sp>
      <p:sp>
        <p:nvSpPr>
          <p:cNvPr id="4" name="Content Placeholder 3"/>
          <p:cNvSpPr>
            <a:spLocks noGrp="1"/>
          </p:cNvSpPr>
          <p:nvPr>
            <p:ph sz="half" idx="2"/>
          </p:nvPr>
        </p:nvSpPr>
        <p:spPr>
          <a:xfrm>
            <a:off x="520713" y="3905482"/>
            <a:ext cx="3198096" cy="574437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pt-BR"/>
              <a:t>Clique para editar o texto mestre</a:t>
            </a:r>
          </a:p>
        </p:txBody>
      </p:sp>
      <p:sp>
        <p:nvSpPr>
          <p:cNvPr id="6" name="Content Placeholder 5"/>
          <p:cNvSpPr>
            <a:spLocks noGrp="1"/>
          </p:cNvSpPr>
          <p:nvPr>
            <p:ph sz="quarter" idx="4"/>
          </p:nvPr>
        </p:nvSpPr>
        <p:spPr>
          <a:xfrm>
            <a:off x="3827086" y="3905482"/>
            <a:ext cx="3213847" cy="574437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185416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153060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32815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pt-BR"/>
              <a:t>Clique para editar o título mestre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pt-BR"/>
              <a:t>Clique para editar o texto mestre</a:t>
            </a:r>
          </a:p>
        </p:txBody>
      </p:sp>
      <p:sp>
        <p:nvSpPr>
          <p:cNvPr id="5" name="Date Placeholder 4"/>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258035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pt-BR"/>
              <a:t>Clique no ícone para adicionar uma imagem</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pt-BR"/>
              <a:t>Clique para editar o texto mestre</a:t>
            </a:r>
          </a:p>
        </p:txBody>
      </p:sp>
      <p:sp>
        <p:nvSpPr>
          <p:cNvPr id="5" name="Date Placeholder 4"/>
          <p:cNvSpPr>
            <a:spLocks noGrp="1"/>
          </p:cNvSpPr>
          <p:nvPr>
            <p:ph type="dt" sz="half" idx="10"/>
          </p:nvPr>
        </p:nvSpPr>
        <p:spPr/>
        <p:txBody>
          <a:bodyPr/>
          <a:lstStyle/>
          <a:p>
            <a:fld id="{D63B7E23-FD83-475F-8A91-777A104434EB}" type="datetimeFigureOut">
              <a:rPr lang="pt-BR" smtClean="0"/>
              <a:t>13/03/2024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F56EDE81-038F-49C9-9E79-40C5CB7B8923}" type="slidenum">
              <a:rPr lang="pt-BR" smtClean="0"/>
              <a:t>‹nº›</a:t>
            </a:fld>
            <a:endParaRPr lang="pt-BR" dirty="0"/>
          </a:p>
        </p:txBody>
      </p:sp>
    </p:spTree>
    <p:extLst>
      <p:ext uri="{BB962C8B-B14F-4D97-AF65-F5344CB8AC3E}">
        <p14:creationId xmlns:p14="http://schemas.microsoft.com/office/powerpoint/2010/main" val="11557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63B7E23-FD83-475F-8A91-777A104434EB}" type="datetimeFigureOut">
              <a:rPr lang="pt-BR" smtClean="0"/>
              <a:t>13/03/2024</a:t>
            </a:fld>
            <a:endParaRPr lang="pt-BR"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56EDE81-038F-49C9-9E79-40C5CB7B8923}" type="slidenum">
              <a:rPr lang="pt-BR" smtClean="0"/>
              <a:t>‹nº›</a:t>
            </a:fld>
            <a:endParaRPr lang="pt-BR" dirty="0"/>
          </a:p>
        </p:txBody>
      </p:sp>
    </p:spTree>
    <p:extLst>
      <p:ext uri="{BB962C8B-B14F-4D97-AF65-F5344CB8AC3E}">
        <p14:creationId xmlns:p14="http://schemas.microsoft.com/office/powerpoint/2010/main" val="333132858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pontosystem.com.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m de fundo de tecnologia cinza e branca design de linha para conexões  de comunicação em digital | Ve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559675" cy="2324100"/>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248923" y="124416"/>
            <a:ext cx="2941704"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2400" b="1" dirty="0" smtClean="0">
                <a:ln/>
                <a:solidFill>
                  <a:schemeClr val="accent3"/>
                </a:solidFill>
              </a:rPr>
              <a:t>Manual de Instruções</a:t>
            </a:r>
            <a:endParaRPr lang="pt-BR" sz="2400" b="1" cap="none" spc="0" dirty="0">
              <a:ln/>
              <a:solidFill>
                <a:schemeClr val="accent3"/>
              </a:solidFill>
              <a:effectLst/>
            </a:endParaRPr>
          </a:p>
        </p:txBody>
      </p:sp>
      <p:sp>
        <p:nvSpPr>
          <p:cNvPr id="14" name="CaixaDeTexto 13"/>
          <p:cNvSpPr txBox="1"/>
          <p:nvPr/>
        </p:nvSpPr>
        <p:spPr>
          <a:xfrm>
            <a:off x="160023" y="613362"/>
            <a:ext cx="2875277" cy="369332"/>
          </a:xfrm>
          <a:prstGeom prst="rect">
            <a:avLst/>
          </a:prstGeom>
          <a:noFill/>
        </p:spPr>
        <p:txBody>
          <a:bodyPr wrap="square" rtlCol="0">
            <a:spAutoFit/>
          </a:bodyPr>
          <a:lstStyle/>
          <a:p>
            <a:pPr algn="ctr"/>
            <a:r>
              <a:rPr lang="pt-BR" dirty="0" smtClean="0"/>
              <a:t>Catraca Torniquete V8</a:t>
            </a:r>
            <a:endParaRPr lang="pt-BR" dirty="0"/>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535" y="452213"/>
            <a:ext cx="3200600" cy="1544307"/>
          </a:xfrm>
          <a:prstGeom prst="rect">
            <a:avLst/>
          </a:prstGeom>
        </p:spPr>
      </p:pic>
      <p:sp>
        <p:nvSpPr>
          <p:cNvPr id="15" name="CaixaDeTexto 14"/>
          <p:cNvSpPr txBox="1"/>
          <p:nvPr/>
        </p:nvSpPr>
        <p:spPr>
          <a:xfrm>
            <a:off x="60960" y="2448516"/>
            <a:ext cx="7252113" cy="1631216"/>
          </a:xfrm>
          <a:prstGeom prst="rect">
            <a:avLst/>
          </a:prstGeom>
          <a:noFill/>
        </p:spPr>
        <p:txBody>
          <a:bodyPr wrap="square" rtlCol="0">
            <a:spAutoFit/>
          </a:bodyPr>
          <a:lstStyle/>
          <a:p>
            <a:r>
              <a:rPr lang="pt-BR" b="1" dirty="0" smtClean="0"/>
              <a:t>Apresentação</a:t>
            </a:r>
            <a:endParaRPr lang="pt-BR" b="1" dirty="0"/>
          </a:p>
          <a:p>
            <a:r>
              <a:rPr lang="pt-BR" dirty="0" smtClean="0"/>
              <a:t>	</a:t>
            </a:r>
          </a:p>
          <a:p>
            <a:r>
              <a:rPr lang="pt-BR" sz="1400" dirty="0" smtClean="0"/>
              <a:t>	</a:t>
            </a:r>
            <a:r>
              <a:rPr lang="pt-BR" sz="1600" i="1" dirty="0" smtClean="0"/>
              <a:t>Fornecemos catracas do tipo torniquete de metal desde 2005, já foram realizados muitos modelos diferentes atualmente este modelo Versão 8, se consagrou muito pela quantidade vendidas, e pela sua robustez e durabilidade e sua facilidade de montagem e manutenção e claro por sua integração com leitoras externas.</a:t>
            </a:r>
          </a:p>
        </p:txBody>
      </p:sp>
      <p:sp>
        <p:nvSpPr>
          <p:cNvPr id="11" name="CaixaDeTexto 10"/>
          <p:cNvSpPr txBox="1"/>
          <p:nvPr/>
        </p:nvSpPr>
        <p:spPr>
          <a:xfrm>
            <a:off x="48474" y="4909700"/>
            <a:ext cx="7252113" cy="4093428"/>
          </a:xfrm>
          <a:prstGeom prst="rect">
            <a:avLst/>
          </a:prstGeom>
          <a:noFill/>
        </p:spPr>
        <p:txBody>
          <a:bodyPr wrap="square" rtlCol="0">
            <a:spAutoFit/>
          </a:bodyPr>
          <a:lstStyle/>
          <a:p>
            <a:r>
              <a:rPr lang="pt-BR" b="1" dirty="0" smtClean="0"/>
              <a:t>Funções</a:t>
            </a:r>
            <a:endParaRPr lang="pt-BR" b="1" dirty="0"/>
          </a:p>
          <a:p>
            <a:endParaRPr lang="pt-BR" dirty="0" smtClean="0"/>
          </a:p>
          <a:p>
            <a:pPr marL="742950" lvl="1" indent="-285750">
              <a:buFont typeface="Arial" panose="020B0604020202020204" pitchFamily="34" charset="0"/>
              <a:buChar char="•"/>
            </a:pPr>
            <a:r>
              <a:rPr lang="pt-BR" sz="1400" dirty="0" smtClean="0"/>
              <a:t>Funcionamento de liberação de ambos os sentidos por contato seco podendo ser adaptado uma botoeira ou controle sem fio, ou qualquer controlador de acesso Mundial pelo sistema de NA/COM ou NO/COM.</a:t>
            </a:r>
          </a:p>
          <a:p>
            <a:pPr marL="285750" indent="-285750">
              <a:buFont typeface="Arial" panose="020B0604020202020204" pitchFamily="34" charset="0"/>
              <a:buChar char="•"/>
            </a:pPr>
            <a:endParaRPr lang="pt-BR" sz="1400" dirty="0" smtClean="0"/>
          </a:p>
          <a:p>
            <a:pPr marL="742950" lvl="1" indent="-285750">
              <a:buFont typeface="Arial" panose="020B0604020202020204" pitchFamily="34" charset="0"/>
              <a:buChar char="•"/>
            </a:pPr>
            <a:endParaRPr lang="pt-BR" sz="1400" dirty="0" smtClean="0"/>
          </a:p>
          <a:p>
            <a:pPr marL="742950" lvl="1" indent="-285750">
              <a:buFont typeface="Arial" panose="020B0604020202020204" pitchFamily="34" charset="0"/>
              <a:buChar char="•"/>
            </a:pPr>
            <a:r>
              <a:rPr lang="pt-BR" sz="1400" dirty="0" smtClean="0"/>
              <a:t>Os sensores de giro são do tipo óticos sem contato mecânico.</a:t>
            </a:r>
          </a:p>
          <a:p>
            <a:pPr marL="742950" lvl="1" indent="-285750">
              <a:buFont typeface="Arial" panose="020B0604020202020204" pitchFamily="34" charset="0"/>
              <a:buChar char="•"/>
            </a:pPr>
            <a:endParaRPr lang="pt-BR" sz="1400" dirty="0"/>
          </a:p>
          <a:p>
            <a:pPr lvl="1"/>
            <a:endParaRPr lang="pt-BR" sz="1400" dirty="0"/>
          </a:p>
          <a:p>
            <a:pPr lvl="1"/>
            <a:r>
              <a:rPr lang="pt-BR" sz="1400" dirty="0" smtClean="0"/>
              <a:t>	A catraca possui sistema de emergência quando </a:t>
            </a:r>
            <a:r>
              <a:rPr lang="pt-BR" sz="1400" dirty="0" err="1" smtClean="0"/>
              <a:t>desernergisada</a:t>
            </a:r>
            <a:r>
              <a:rPr lang="pt-BR" sz="1400" dirty="0" smtClean="0"/>
              <a:t> deixando os braços</a:t>
            </a:r>
          </a:p>
          <a:p>
            <a:pPr lvl="1"/>
            <a:r>
              <a:rPr lang="pt-BR" sz="1400" dirty="0"/>
              <a:t> </a:t>
            </a:r>
            <a:r>
              <a:rPr lang="pt-BR" sz="1400" dirty="0" smtClean="0"/>
              <a:t> 	 livres </a:t>
            </a:r>
          </a:p>
          <a:p>
            <a:pPr lvl="1"/>
            <a:r>
              <a:rPr lang="pt-BR" sz="1400" dirty="0"/>
              <a:t>	</a:t>
            </a:r>
            <a:r>
              <a:rPr lang="pt-BR" sz="1400" dirty="0" smtClean="0"/>
              <a:t>podendo ser por botoeira ou integração com 	sistema de incêndio / emergência.	 </a:t>
            </a:r>
            <a:r>
              <a:rPr lang="pt-BR" sz="1400" dirty="0" err="1" smtClean="0"/>
              <a:t>Obs</a:t>
            </a:r>
            <a:r>
              <a:rPr lang="pt-BR" sz="1400" dirty="0" smtClean="0"/>
              <a:t> acessório a parte.</a:t>
            </a:r>
          </a:p>
          <a:p>
            <a:pPr marL="742950" lvl="1" indent="-285750">
              <a:buFont typeface="Arial" panose="020B0604020202020204" pitchFamily="34" charset="0"/>
              <a:buChar char="•"/>
            </a:pPr>
            <a:endParaRPr lang="pt-BR" sz="1400" dirty="0"/>
          </a:p>
          <a:p>
            <a:pPr marL="742950" lvl="1" indent="-285750">
              <a:buFont typeface="Arial" panose="020B0604020202020204" pitchFamily="34" charset="0"/>
              <a:buChar char="•"/>
            </a:pPr>
            <a:endParaRPr lang="pt-BR" sz="1400" dirty="0"/>
          </a:p>
          <a:p>
            <a:pPr marL="742950" lvl="1" indent="-285750">
              <a:buFont typeface="Arial" panose="020B0604020202020204" pitchFamily="34" charset="0"/>
              <a:buChar char="•"/>
            </a:pPr>
            <a:endParaRPr lang="pt-BR" sz="1400" dirty="0" smtClean="0"/>
          </a:p>
          <a:p>
            <a:endParaRPr lang="pt-BR" sz="1400" dirty="0" smtClean="0"/>
          </a:p>
        </p:txBody>
      </p:sp>
      <p:pic>
        <p:nvPicPr>
          <p:cNvPr id="3" name="Imagem 2"/>
          <p:cNvPicPr>
            <a:picLocks noChangeAspect="1"/>
          </p:cNvPicPr>
          <p:nvPr/>
        </p:nvPicPr>
        <p:blipFill>
          <a:blip r:embed="rId4"/>
          <a:stretch>
            <a:fillRect/>
          </a:stretch>
        </p:blipFill>
        <p:spPr>
          <a:xfrm>
            <a:off x="60960" y="5468725"/>
            <a:ext cx="744745" cy="695749"/>
          </a:xfrm>
          <a:prstGeom prst="rect">
            <a:avLst/>
          </a:prstGeom>
        </p:spPr>
      </p:pic>
      <p:pic>
        <p:nvPicPr>
          <p:cNvPr id="6" name="Imagem 5"/>
          <p:cNvPicPr>
            <a:picLocks noChangeAspect="1"/>
          </p:cNvPicPr>
          <p:nvPr/>
        </p:nvPicPr>
        <p:blipFill>
          <a:blip r:embed="rId5"/>
          <a:stretch>
            <a:fillRect/>
          </a:stretch>
        </p:blipFill>
        <p:spPr>
          <a:xfrm>
            <a:off x="91439" y="6453355"/>
            <a:ext cx="712990" cy="587476"/>
          </a:xfrm>
          <a:prstGeom prst="rect">
            <a:avLst/>
          </a:prstGeom>
        </p:spPr>
      </p:pic>
      <p:pic>
        <p:nvPicPr>
          <p:cNvPr id="1030" name="Picture 6" descr="Saída de emergência - ícones de mapas e bandeiras grát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7138952"/>
            <a:ext cx="971252" cy="97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1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m de fundo de tecnologia cinza e branca design de linha para conexões  de comunicação em digital | Ve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40900"/>
            <a:ext cx="7559675" cy="95091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88933" y="10200244"/>
            <a:ext cx="2818015"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2400" b="1" dirty="0" smtClean="0">
                <a:ln/>
                <a:solidFill>
                  <a:schemeClr val="accent3"/>
                </a:solidFill>
              </a:rPr>
              <a:t>pontosystem.com.br</a:t>
            </a:r>
            <a:endParaRPr lang="pt-BR" sz="2400" b="1" cap="none" spc="0" dirty="0">
              <a:ln/>
              <a:solidFill>
                <a:schemeClr val="accent3"/>
              </a:solidFill>
              <a:effectLst/>
            </a:endParaRPr>
          </a:p>
        </p:txBody>
      </p:sp>
      <p:sp>
        <p:nvSpPr>
          <p:cNvPr id="6" name="CaixaDeTexto 5"/>
          <p:cNvSpPr txBox="1"/>
          <p:nvPr/>
        </p:nvSpPr>
        <p:spPr>
          <a:xfrm>
            <a:off x="68693" y="9801447"/>
            <a:ext cx="2875277" cy="369332"/>
          </a:xfrm>
          <a:prstGeom prst="rect">
            <a:avLst/>
          </a:prstGeom>
          <a:noFill/>
        </p:spPr>
        <p:txBody>
          <a:bodyPr wrap="square" rtlCol="0">
            <a:spAutoFit/>
          </a:bodyPr>
          <a:lstStyle/>
          <a:p>
            <a:pPr algn="ctr"/>
            <a:r>
              <a:rPr lang="pt-BR" dirty="0"/>
              <a:t>Catraca Torniquete V8</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40" y="9846748"/>
            <a:ext cx="1532035" cy="739215"/>
          </a:xfrm>
          <a:prstGeom prst="rect">
            <a:avLst/>
          </a:prstGeom>
        </p:spPr>
      </p:pic>
      <p:sp>
        <p:nvSpPr>
          <p:cNvPr id="10" name="CaixaDeTexto 9"/>
          <p:cNvSpPr txBox="1"/>
          <p:nvPr/>
        </p:nvSpPr>
        <p:spPr>
          <a:xfrm>
            <a:off x="307562" y="539348"/>
            <a:ext cx="7252113" cy="3662541"/>
          </a:xfrm>
          <a:prstGeom prst="rect">
            <a:avLst/>
          </a:prstGeom>
          <a:noFill/>
        </p:spPr>
        <p:txBody>
          <a:bodyPr wrap="square" rtlCol="0">
            <a:spAutoFit/>
          </a:bodyPr>
          <a:lstStyle/>
          <a:p>
            <a:r>
              <a:rPr lang="pt-BR" b="1" dirty="0" smtClean="0"/>
              <a:t>Sumário</a:t>
            </a:r>
          </a:p>
          <a:p>
            <a:endParaRPr lang="pt-BR" b="1" dirty="0"/>
          </a:p>
          <a:p>
            <a:pPr marL="342900" indent="-342900">
              <a:buFont typeface="+mj-lt"/>
              <a:buAutoNum type="arabicPeriod"/>
            </a:pPr>
            <a:r>
              <a:rPr lang="pt-BR" sz="1400" dirty="0" smtClean="0"/>
              <a:t>Sumário...............................................pag. 1</a:t>
            </a:r>
          </a:p>
          <a:p>
            <a:pPr marL="342900" indent="-342900">
              <a:buFont typeface="+mj-lt"/>
              <a:buAutoNum type="arabicPeriod"/>
            </a:pPr>
            <a:r>
              <a:rPr lang="pt-BR" sz="1400" dirty="0" smtClean="0"/>
              <a:t>Dimensões...........................................pag. 2</a:t>
            </a:r>
          </a:p>
          <a:p>
            <a:pPr marL="342900" indent="-342900">
              <a:buFont typeface="+mj-lt"/>
              <a:buAutoNum type="arabicPeriod"/>
            </a:pPr>
            <a:r>
              <a:rPr lang="pt-BR" sz="1400" dirty="0" smtClean="0"/>
              <a:t>Dimensões...........................................pag.3</a:t>
            </a:r>
            <a:endParaRPr lang="pt-BR" sz="1400" dirty="0" smtClean="0"/>
          </a:p>
          <a:p>
            <a:pPr marL="342900" indent="-342900">
              <a:buFont typeface="+mj-lt"/>
              <a:buAutoNum type="arabicPeriod"/>
            </a:pPr>
            <a:r>
              <a:rPr lang="pt-BR" sz="1400" dirty="0" smtClean="0"/>
              <a:t>Montagem...........................................pag.4</a:t>
            </a:r>
          </a:p>
          <a:p>
            <a:pPr marL="342900" indent="-342900">
              <a:buFont typeface="+mj-lt"/>
              <a:buAutoNum type="arabicPeriod"/>
            </a:pPr>
            <a:r>
              <a:rPr lang="pt-BR" sz="1400" dirty="0" smtClean="0"/>
              <a:t>Montagem...........................................pag.5</a:t>
            </a:r>
            <a:endParaRPr lang="pt-BR" sz="1400" dirty="0" smtClean="0"/>
          </a:p>
          <a:p>
            <a:pPr marL="342900" indent="-342900">
              <a:buFont typeface="+mj-lt"/>
              <a:buAutoNum type="arabicPeriod"/>
            </a:pPr>
            <a:r>
              <a:rPr lang="pt-BR" sz="1400" dirty="0" smtClean="0"/>
              <a:t>Integração............................................pag.6</a:t>
            </a:r>
          </a:p>
          <a:p>
            <a:pPr marL="342900" indent="-342900">
              <a:buFont typeface="+mj-lt"/>
              <a:buAutoNum type="arabicPeriod"/>
            </a:pPr>
            <a:r>
              <a:rPr lang="pt-BR" sz="1400" dirty="0"/>
              <a:t>Elétrica.................................................</a:t>
            </a:r>
            <a:r>
              <a:rPr lang="pt-BR" sz="1400" dirty="0" smtClean="0"/>
              <a:t>pag.7</a:t>
            </a:r>
            <a:endParaRPr lang="pt-BR" sz="1400" dirty="0"/>
          </a:p>
          <a:p>
            <a:pPr marL="342900" indent="-342900">
              <a:buFont typeface="+mj-lt"/>
              <a:buAutoNum type="arabicPeriod"/>
            </a:pPr>
            <a:endParaRPr lang="pt-BR" sz="1400" dirty="0" smtClean="0"/>
          </a:p>
          <a:p>
            <a:endParaRPr lang="pt-BR" sz="1400" b="1" dirty="0"/>
          </a:p>
          <a:p>
            <a:endParaRPr lang="pt-BR" sz="1400" dirty="0" smtClean="0"/>
          </a:p>
          <a:p>
            <a:pPr marL="742950" lvl="1" indent="-285750">
              <a:buFont typeface="Arial" panose="020B0604020202020204" pitchFamily="34" charset="0"/>
              <a:buChar char="•"/>
            </a:pPr>
            <a:endParaRPr lang="pt-BR" sz="1400" dirty="0"/>
          </a:p>
          <a:p>
            <a:pPr marL="742950" lvl="1" indent="-285750">
              <a:buFont typeface="Arial" panose="020B0604020202020204" pitchFamily="34" charset="0"/>
              <a:buChar char="•"/>
            </a:pPr>
            <a:endParaRPr lang="pt-BR" sz="1400" dirty="0"/>
          </a:p>
          <a:p>
            <a:pPr marL="742950" lvl="1" indent="-285750">
              <a:buFont typeface="Arial" panose="020B0604020202020204" pitchFamily="34" charset="0"/>
              <a:buChar char="•"/>
            </a:pPr>
            <a:endParaRPr lang="pt-BR" sz="1400" dirty="0" smtClean="0"/>
          </a:p>
          <a:p>
            <a:endParaRPr lang="pt-BR" sz="1400" dirty="0" smtClean="0"/>
          </a:p>
        </p:txBody>
      </p:sp>
      <p:sp>
        <p:nvSpPr>
          <p:cNvPr id="13" name="CaixaDeTexto 12"/>
          <p:cNvSpPr txBox="1"/>
          <p:nvPr/>
        </p:nvSpPr>
        <p:spPr>
          <a:xfrm>
            <a:off x="5216318" y="3251"/>
            <a:ext cx="2875277" cy="369332"/>
          </a:xfrm>
          <a:prstGeom prst="rect">
            <a:avLst/>
          </a:prstGeom>
          <a:noFill/>
        </p:spPr>
        <p:txBody>
          <a:bodyPr wrap="square" rtlCol="0">
            <a:spAutoFit/>
          </a:bodyPr>
          <a:lstStyle/>
          <a:p>
            <a:pPr algn="ctr"/>
            <a:r>
              <a:rPr lang="pt-BR" dirty="0" smtClean="0"/>
              <a:t>Pagina 1</a:t>
            </a:r>
            <a:endParaRPr lang="pt-BR" dirty="0"/>
          </a:p>
        </p:txBody>
      </p:sp>
    </p:spTree>
    <p:extLst>
      <p:ext uri="{BB962C8B-B14F-4D97-AF65-F5344CB8AC3E}">
        <p14:creationId xmlns:p14="http://schemas.microsoft.com/office/powerpoint/2010/main" val="216511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m de fundo de tecnologia cinza e branca design de linha para conexões  de comunicação em digital | Ve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40900"/>
            <a:ext cx="7559675" cy="95091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88933" y="10200244"/>
            <a:ext cx="2818015"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2400" b="1" dirty="0" smtClean="0">
                <a:ln/>
                <a:solidFill>
                  <a:schemeClr val="accent3"/>
                </a:solidFill>
              </a:rPr>
              <a:t>pontosystem.com.br</a:t>
            </a:r>
            <a:endParaRPr lang="pt-BR" sz="2400" b="1" cap="none" spc="0" dirty="0">
              <a:ln/>
              <a:solidFill>
                <a:schemeClr val="accent3"/>
              </a:solidFill>
              <a:effectLst/>
            </a:endParaRPr>
          </a:p>
        </p:txBody>
      </p:sp>
      <p:sp>
        <p:nvSpPr>
          <p:cNvPr id="6" name="CaixaDeTexto 5"/>
          <p:cNvSpPr txBox="1"/>
          <p:nvPr/>
        </p:nvSpPr>
        <p:spPr>
          <a:xfrm>
            <a:off x="68693" y="9801447"/>
            <a:ext cx="2875277" cy="369332"/>
          </a:xfrm>
          <a:prstGeom prst="rect">
            <a:avLst/>
          </a:prstGeom>
          <a:noFill/>
        </p:spPr>
        <p:txBody>
          <a:bodyPr wrap="square" rtlCol="0">
            <a:spAutoFit/>
          </a:bodyPr>
          <a:lstStyle/>
          <a:p>
            <a:pPr algn="ctr"/>
            <a:r>
              <a:rPr lang="pt-BR" dirty="0"/>
              <a:t>Catraca Torniquete V8</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40" y="9846748"/>
            <a:ext cx="1532035" cy="739215"/>
          </a:xfrm>
          <a:prstGeom prst="rect">
            <a:avLst/>
          </a:prstGeom>
        </p:spPr>
      </p:pic>
      <p:sp>
        <p:nvSpPr>
          <p:cNvPr id="10" name="CaixaDeTexto 9"/>
          <p:cNvSpPr txBox="1"/>
          <p:nvPr/>
        </p:nvSpPr>
        <p:spPr>
          <a:xfrm>
            <a:off x="-375602" y="127436"/>
            <a:ext cx="2875277" cy="523220"/>
          </a:xfrm>
          <a:prstGeom prst="rect">
            <a:avLst/>
          </a:prstGeom>
          <a:noFill/>
        </p:spPr>
        <p:txBody>
          <a:bodyPr wrap="square" rtlCol="0">
            <a:spAutoFit/>
          </a:bodyPr>
          <a:lstStyle/>
          <a:p>
            <a:pPr algn="ctr"/>
            <a:r>
              <a:rPr lang="pt-BR" sz="1400" b="1" dirty="0" smtClean="0"/>
              <a:t>Dimensões</a:t>
            </a:r>
            <a:endParaRPr lang="pt-BR" sz="1400" b="1" dirty="0"/>
          </a:p>
          <a:p>
            <a:endParaRPr lang="pt-BR" sz="1400" b="1" dirty="0" smtClean="0"/>
          </a:p>
        </p:txBody>
      </p:sp>
      <p:sp>
        <p:nvSpPr>
          <p:cNvPr id="16" name="CaixaDeTexto 15"/>
          <p:cNvSpPr txBox="1"/>
          <p:nvPr/>
        </p:nvSpPr>
        <p:spPr>
          <a:xfrm>
            <a:off x="5216318" y="3251"/>
            <a:ext cx="2875277" cy="369332"/>
          </a:xfrm>
          <a:prstGeom prst="rect">
            <a:avLst/>
          </a:prstGeom>
          <a:noFill/>
        </p:spPr>
        <p:txBody>
          <a:bodyPr wrap="square" rtlCol="0">
            <a:spAutoFit/>
          </a:bodyPr>
          <a:lstStyle/>
          <a:p>
            <a:pPr algn="ctr"/>
            <a:r>
              <a:rPr lang="pt-BR" dirty="0" smtClean="0"/>
              <a:t>Pagina 2</a:t>
            </a:r>
            <a:endParaRPr lang="pt-BR" dirty="0"/>
          </a:p>
        </p:txBody>
      </p:sp>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603"/>
            <a:ext cx="7559675" cy="5731939"/>
          </a:xfrm>
          <a:prstGeom prst="rect">
            <a:avLst/>
          </a:prstGeom>
        </p:spPr>
      </p:pic>
    </p:spTree>
    <p:extLst>
      <p:ext uri="{BB962C8B-B14F-4D97-AF65-F5344CB8AC3E}">
        <p14:creationId xmlns:p14="http://schemas.microsoft.com/office/powerpoint/2010/main" val="316916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m de fundo de tecnologia cinza e branca design de linha para conexões  de comunicação em digital | Ve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40900"/>
            <a:ext cx="7559675" cy="95091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88933" y="10200244"/>
            <a:ext cx="2818015"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2400" b="1" dirty="0" smtClean="0">
                <a:ln/>
                <a:solidFill>
                  <a:schemeClr val="accent3"/>
                </a:solidFill>
              </a:rPr>
              <a:t>pontosystem.com.br</a:t>
            </a:r>
            <a:endParaRPr lang="pt-BR" sz="2400" b="1" cap="none" spc="0" dirty="0">
              <a:ln/>
              <a:solidFill>
                <a:schemeClr val="accent3"/>
              </a:solidFill>
              <a:effectLst/>
            </a:endParaRPr>
          </a:p>
        </p:txBody>
      </p:sp>
      <p:sp>
        <p:nvSpPr>
          <p:cNvPr id="6" name="CaixaDeTexto 5"/>
          <p:cNvSpPr txBox="1"/>
          <p:nvPr/>
        </p:nvSpPr>
        <p:spPr>
          <a:xfrm>
            <a:off x="68693" y="9801447"/>
            <a:ext cx="2875277" cy="369332"/>
          </a:xfrm>
          <a:prstGeom prst="rect">
            <a:avLst/>
          </a:prstGeom>
          <a:noFill/>
        </p:spPr>
        <p:txBody>
          <a:bodyPr wrap="square" rtlCol="0">
            <a:spAutoFit/>
          </a:bodyPr>
          <a:lstStyle/>
          <a:p>
            <a:pPr algn="ctr"/>
            <a:r>
              <a:rPr lang="pt-BR" dirty="0"/>
              <a:t>Catraca Torniquete V8</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40" y="9846748"/>
            <a:ext cx="1532035" cy="739215"/>
          </a:xfrm>
          <a:prstGeom prst="rect">
            <a:avLst/>
          </a:prstGeom>
        </p:spPr>
      </p:pic>
      <p:sp>
        <p:nvSpPr>
          <p:cNvPr id="10" name="CaixaDeTexto 9"/>
          <p:cNvSpPr txBox="1"/>
          <p:nvPr/>
        </p:nvSpPr>
        <p:spPr>
          <a:xfrm>
            <a:off x="-375602" y="127436"/>
            <a:ext cx="2875277" cy="307777"/>
          </a:xfrm>
          <a:prstGeom prst="rect">
            <a:avLst/>
          </a:prstGeom>
          <a:noFill/>
        </p:spPr>
        <p:txBody>
          <a:bodyPr wrap="square" rtlCol="0">
            <a:spAutoFit/>
          </a:bodyPr>
          <a:lstStyle/>
          <a:p>
            <a:pPr algn="ctr"/>
            <a:r>
              <a:rPr lang="pt-BR" sz="1400" b="1" dirty="0" smtClean="0"/>
              <a:t>Dimensões</a:t>
            </a:r>
            <a:endParaRPr lang="pt-BR" sz="1400" b="1" dirty="0"/>
          </a:p>
        </p:txBody>
      </p:sp>
      <p:sp>
        <p:nvSpPr>
          <p:cNvPr id="12" name="CaixaDeTexto 11"/>
          <p:cNvSpPr txBox="1"/>
          <p:nvPr/>
        </p:nvSpPr>
        <p:spPr>
          <a:xfrm>
            <a:off x="5216318" y="3251"/>
            <a:ext cx="2875277" cy="369332"/>
          </a:xfrm>
          <a:prstGeom prst="rect">
            <a:avLst/>
          </a:prstGeom>
          <a:noFill/>
        </p:spPr>
        <p:txBody>
          <a:bodyPr wrap="square" rtlCol="0">
            <a:spAutoFit/>
          </a:bodyPr>
          <a:lstStyle/>
          <a:p>
            <a:pPr algn="ctr"/>
            <a:r>
              <a:rPr lang="pt-BR" dirty="0" smtClean="0"/>
              <a:t>Pagina 3</a:t>
            </a:r>
            <a:endParaRPr lang="pt-BR" dirty="0"/>
          </a:p>
        </p:txBody>
      </p:sp>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55331"/>
            <a:ext cx="7549911" cy="7488951"/>
          </a:xfrm>
          <a:prstGeom prst="rect">
            <a:avLst/>
          </a:prstGeom>
        </p:spPr>
      </p:pic>
    </p:spTree>
    <p:extLst>
      <p:ext uri="{BB962C8B-B14F-4D97-AF65-F5344CB8AC3E}">
        <p14:creationId xmlns:p14="http://schemas.microsoft.com/office/powerpoint/2010/main" val="108042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m de fundo de tecnologia cinza e branca design de linha para conexões  de comunicação em digital | Ve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40900"/>
            <a:ext cx="7559675" cy="95091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88933" y="10200244"/>
            <a:ext cx="2818015"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2400" b="1" dirty="0" smtClean="0">
                <a:ln/>
                <a:solidFill>
                  <a:schemeClr val="accent3"/>
                </a:solidFill>
              </a:rPr>
              <a:t>pontosystem.com.br</a:t>
            </a:r>
            <a:endParaRPr lang="pt-BR" sz="2400" b="1" cap="none" spc="0" dirty="0">
              <a:ln/>
              <a:solidFill>
                <a:schemeClr val="accent3"/>
              </a:solidFill>
              <a:effectLst/>
            </a:endParaRPr>
          </a:p>
        </p:txBody>
      </p:sp>
      <p:sp>
        <p:nvSpPr>
          <p:cNvPr id="6" name="CaixaDeTexto 5"/>
          <p:cNvSpPr txBox="1"/>
          <p:nvPr/>
        </p:nvSpPr>
        <p:spPr>
          <a:xfrm>
            <a:off x="68693" y="9801447"/>
            <a:ext cx="2875277" cy="369332"/>
          </a:xfrm>
          <a:prstGeom prst="rect">
            <a:avLst/>
          </a:prstGeom>
          <a:noFill/>
        </p:spPr>
        <p:txBody>
          <a:bodyPr wrap="square" rtlCol="0">
            <a:spAutoFit/>
          </a:bodyPr>
          <a:lstStyle/>
          <a:p>
            <a:pPr algn="ctr"/>
            <a:r>
              <a:rPr lang="pt-BR" dirty="0"/>
              <a:t>Catraca Torniquete V8</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40" y="9846748"/>
            <a:ext cx="1532035" cy="739215"/>
          </a:xfrm>
          <a:prstGeom prst="rect">
            <a:avLst/>
          </a:prstGeom>
        </p:spPr>
      </p:pic>
      <p:sp>
        <p:nvSpPr>
          <p:cNvPr id="10" name="CaixaDeTexto 9"/>
          <p:cNvSpPr txBox="1"/>
          <p:nvPr/>
        </p:nvSpPr>
        <p:spPr>
          <a:xfrm>
            <a:off x="-375602" y="127436"/>
            <a:ext cx="2875277" cy="307777"/>
          </a:xfrm>
          <a:prstGeom prst="rect">
            <a:avLst/>
          </a:prstGeom>
          <a:noFill/>
        </p:spPr>
        <p:txBody>
          <a:bodyPr wrap="square" rtlCol="0">
            <a:spAutoFit/>
          </a:bodyPr>
          <a:lstStyle/>
          <a:p>
            <a:pPr algn="ctr"/>
            <a:r>
              <a:rPr lang="pt-BR" sz="1400" b="1" dirty="0" smtClean="0"/>
              <a:t>Esquema de Montagem</a:t>
            </a:r>
            <a:endParaRPr lang="pt-BR" sz="1400" b="1" dirty="0"/>
          </a:p>
        </p:txBody>
      </p:sp>
      <p:sp>
        <p:nvSpPr>
          <p:cNvPr id="14" name="CaixaDeTexto 13"/>
          <p:cNvSpPr txBox="1"/>
          <p:nvPr/>
        </p:nvSpPr>
        <p:spPr>
          <a:xfrm>
            <a:off x="5216318" y="3251"/>
            <a:ext cx="2875277" cy="369332"/>
          </a:xfrm>
          <a:prstGeom prst="rect">
            <a:avLst/>
          </a:prstGeom>
          <a:noFill/>
        </p:spPr>
        <p:txBody>
          <a:bodyPr wrap="square" rtlCol="0">
            <a:spAutoFit/>
          </a:bodyPr>
          <a:lstStyle/>
          <a:p>
            <a:pPr algn="ctr"/>
            <a:r>
              <a:rPr lang="pt-BR" dirty="0" smtClean="0"/>
              <a:t>Pagina 4</a:t>
            </a:r>
            <a:endParaRPr lang="pt-BR" dirty="0"/>
          </a:p>
        </p:txBody>
      </p:sp>
      <p:sp>
        <p:nvSpPr>
          <p:cNvPr id="2" name="Retângulo 1"/>
          <p:cNvSpPr/>
          <p:nvPr/>
        </p:nvSpPr>
        <p:spPr>
          <a:xfrm>
            <a:off x="211381" y="599214"/>
            <a:ext cx="7208594" cy="5826210"/>
          </a:xfrm>
          <a:prstGeom prst="rect">
            <a:avLst/>
          </a:prstGeom>
        </p:spPr>
        <p:txBody>
          <a:bodyPr wrap="square">
            <a:spAutoFit/>
          </a:bodyPr>
          <a:lstStyle/>
          <a:p>
            <a:pPr marL="342900" lvl="0" indent="-342900">
              <a:lnSpc>
                <a:spcPct val="115000"/>
              </a:lnSpc>
              <a:spcAft>
                <a:spcPts val="0"/>
              </a:spcAft>
              <a:buFont typeface="+mj-lt"/>
              <a:buAutoNum type="arabicPeriod"/>
            </a:pPr>
            <a:r>
              <a:rPr lang="pt-BR" sz="1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*Verificar </a:t>
            </a:r>
            <a:r>
              <a:rPr lang="pt-BR"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se o piso está </a:t>
            </a:r>
            <a:r>
              <a:rPr lang="pt-BR" sz="1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plaino e nivelado caso tenha desnível pode causar desgaste prematuro dos rolamentos. O local deve obedecer as dimensões da catraca.</a:t>
            </a:r>
          </a:p>
          <a:p>
            <a:pPr marL="342900" lvl="0" indent="-342900">
              <a:lnSpc>
                <a:spcPct val="115000"/>
              </a:lnSpc>
              <a:spcAft>
                <a:spcPts val="0"/>
              </a:spcAft>
              <a:buFont typeface="+mj-lt"/>
              <a:buAutoNum type="arabicPeriod"/>
            </a:pPr>
            <a:r>
              <a:rPr lang="pt-BR" sz="1200" dirty="0" smtClean="0">
                <a:latin typeface="Calibri" panose="020F0502020204030204" pitchFamily="34" charset="0"/>
                <a:ea typeface="Calibri" panose="020F0502020204030204" pitchFamily="34" charset="0"/>
                <a:cs typeface="Times New Roman" panose="02020603050405020304" pitchFamily="18" charset="0"/>
              </a:rPr>
              <a:t>Deixar em paralelo as 2 laterais da catraca conforme imagem a seguir ainda não fixar no chão.</a:t>
            </a: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pt-BR" sz="1200" dirty="0" smtClean="0"/>
              <a:t>Fixar </a:t>
            </a:r>
            <a:r>
              <a:rPr lang="pt-BR" sz="1200" dirty="0"/>
              <a:t>o chapéu superior</a:t>
            </a: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pt-BR" sz="1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m 12"/>
          <p:cNvPicPr/>
          <p:nvPr/>
        </p:nvPicPr>
        <p:blipFill>
          <a:blip r:embed="rId4">
            <a:extLst>
              <a:ext uri="{28A0092B-C50C-407E-A947-70E740481C1C}">
                <a14:useLocalDpi xmlns:a14="http://schemas.microsoft.com/office/drawing/2010/main" val="0"/>
              </a:ext>
            </a:extLst>
          </a:blip>
          <a:srcRect/>
          <a:stretch>
            <a:fillRect/>
          </a:stretch>
        </p:blipFill>
        <p:spPr bwMode="auto">
          <a:xfrm>
            <a:off x="1959890" y="1342222"/>
            <a:ext cx="3711575" cy="4476750"/>
          </a:xfrm>
          <a:prstGeom prst="rect">
            <a:avLst/>
          </a:prstGeom>
          <a:noFill/>
          <a:ln>
            <a:noFill/>
          </a:ln>
        </p:spPr>
      </p:pic>
      <p:pic>
        <p:nvPicPr>
          <p:cNvPr id="15" name="Imagem 14"/>
          <p:cNvPicPr/>
          <p:nvPr/>
        </p:nvPicPr>
        <p:blipFill>
          <a:blip r:embed="rId5">
            <a:extLst>
              <a:ext uri="{28A0092B-C50C-407E-A947-70E740481C1C}">
                <a14:useLocalDpi xmlns:a14="http://schemas.microsoft.com/office/drawing/2010/main" val="0"/>
              </a:ext>
            </a:extLst>
          </a:blip>
          <a:srcRect/>
          <a:stretch>
            <a:fillRect/>
          </a:stretch>
        </p:blipFill>
        <p:spPr bwMode="auto">
          <a:xfrm>
            <a:off x="641350" y="6145453"/>
            <a:ext cx="6267449" cy="3431446"/>
          </a:xfrm>
          <a:prstGeom prst="rect">
            <a:avLst/>
          </a:prstGeom>
          <a:noFill/>
          <a:ln>
            <a:noFill/>
          </a:ln>
        </p:spPr>
      </p:pic>
    </p:spTree>
    <p:extLst>
      <p:ext uri="{BB962C8B-B14F-4D97-AF65-F5344CB8AC3E}">
        <p14:creationId xmlns:p14="http://schemas.microsoft.com/office/powerpoint/2010/main" val="68815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m de fundo de tecnologia cinza e branca design de linha para conexões  de comunicação em digital | Ve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40900"/>
            <a:ext cx="7559675" cy="95091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88933" y="10200244"/>
            <a:ext cx="2818015"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2400" b="1" dirty="0" smtClean="0">
                <a:ln/>
                <a:solidFill>
                  <a:schemeClr val="accent3"/>
                </a:solidFill>
              </a:rPr>
              <a:t>pontosystem.com.br</a:t>
            </a:r>
            <a:endParaRPr lang="pt-BR" sz="2400" b="1" cap="none" spc="0" dirty="0">
              <a:ln/>
              <a:solidFill>
                <a:schemeClr val="accent3"/>
              </a:solidFill>
              <a:effectLst/>
            </a:endParaRPr>
          </a:p>
        </p:txBody>
      </p:sp>
      <p:sp>
        <p:nvSpPr>
          <p:cNvPr id="6" name="CaixaDeTexto 5"/>
          <p:cNvSpPr txBox="1"/>
          <p:nvPr/>
        </p:nvSpPr>
        <p:spPr>
          <a:xfrm>
            <a:off x="68693" y="9801447"/>
            <a:ext cx="2875277" cy="369332"/>
          </a:xfrm>
          <a:prstGeom prst="rect">
            <a:avLst/>
          </a:prstGeom>
          <a:noFill/>
        </p:spPr>
        <p:txBody>
          <a:bodyPr wrap="square" rtlCol="0">
            <a:spAutoFit/>
          </a:bodyPr>
          <a:lstStyle/>
          <a:p>
            <a:pPr algn="ctr"/>
            <a:r>
              <a:rPr lang="pt-BR" dirty="0"/>
              <a:t>Catraca Torniquete V8</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40" y="9846748"/>
            <a:ext cx="1532035" cy="739215"/>
          </a:xfrm>
          <a:prstGeom prst="rect">
            <a:avLst/>
          </a:prstGeom>
        </p:spPr>
      </p:pic>
      <p:sp>
        <p:nvSpPr>
          <p:cNvPr id="10" name="CaixaDeTexto 9"/>
          <p:cNvSpPr txBox="1"/>
          <p:nvPr/>
        </p:nvSpPr>
        <p:spPr>
          <a:xfrm>
            <a:off x="-375602" y="127436"/>
            <a:ext cx="2875277" cy="307777"/>
          </a:xfrm>
          <a:prstGeom prst="rect">
            <a:avLst/>
          </a:prstGeom>
          <a:noFill/>
        </p:spPr>
        <p:txBody>
          <a:bodyPr wrap="square" rtlCol="0">
            <a:spAutoFit/>
          </a:bodyPr>
          <a:lstStyle/>
          <a:p>
            <a:pPr algn="ctr"/>
            <a:r>
              <a:rPr lang="pt-BR" sz="1400" b="1" dirty="0" smtClean="0"/>
              <a:t>Esquema de Montagem</a:t>
            </a:r>
            <a:endParaRPr lang="pt-BR" sz="1400" b="1" dirty="0"/>
          </a:p>
        </p:txBody>
      </p:sp>
      <p:sp>
        <p:nvSpPr>
          <p:cNvPr id="14" name="CaixaDeTexto 13"/>
          <p:cNvSpPr txBox="1"/>
          <p:nvPr/>
        </p:nvSpPr>
        <p:spPr>
          <a:xfrm>
            <a:off x="5216318" y="3251"/>
            <a:ext cx="2875277" cy="369332"/>
          </a:xfrm>
          <a:prstGeom prst="rect">
            <a:avLst/>
          </a:prstGeom>
          <a:noFill/>
        </p:spPr>
        <p:txBody>
          <a:bodyPr wrap="square" rtlCol="0">
            <a:spAutoFit/>
          </a:bodyPr>
          <a:lstStyle/>
          <a:p>
            <a:pPr algn="ctr"/>
            <a:r>
              <a:rPr lang="pt-BR" dirty="0" smtClean="0"/>
              <a:t>Pagina </a:t>
            </a:r>
            <a:r>
              <a:rPr lang="pt-BR" dirty="0" smtClean="0"/>
              <a:t>5</a:t>
            </a:r>
            <a:endParaRPr lang="pt-BR" dirty="0"/>
          </a:p>
        </p:txBody>
      </p:sp>
      <p:sp>
        <p:nvSpPr>
          <p:cNvPr id="2" name="Retângulo 1"/>
          <p:cNvSpPr/>
          <p:nvPr/>
        </p:nvSpPr>
        <p:spPr>
          <a:xfrm>
            <a:off x="211381" y="599214"/>
            <a:ext cx="7208594" cy="941796"/>
          </a:xfrm>
          <a:prstGeom prst="rect">
            <a:avLst/>
          </a:prstGeom>
        </p:spPr>
        <p:txBody>
          <a:bodyPr wrap="square">
            <a:spAutoFit/>
          </a:bodyPr>
          <a:lstStyle/>
          <a:p>
            <a:pPr marL="228600" lvl="0" indent="-228600">
              <a:lnSpc>
                <a:spcPct val="115000"/>
              </a:lnSpc>
              <a:spcAft>
                <a:spcPts val="0"/>
              </a:spcAft>
              <a:buAutoNum type="arabicPeriod" startAt="4"/>
            </a:pPr>
            <a:r>
              <a:rPr lang="pt-BR" sz="1200" dirty="0" smtClean="0">
                <a:latin typeface="Calibri" panose="020F0502020204030204" pitchFamily="34" charset="0"/>
                <a:ea typeface="Calibri" panose="020F0502020204030204" pitchFamily="34" charset="0"/>
                <a:cs typeface="Times New Roman" panose="02020603050405020304" pitchFamily="18" charset="0"/>
              </a:rPr>
              <a:t>Após a fixação do chapéu superior a catraca deve ser fixada no chão por parafusos resistentes.</a:t>
            </a:r>
          </a:p>
          <a:p>
            <a:pPr marL="228600" lvl="0" indent="-228600">
              <a:lnSpc>
                <a:spcPct val="115000"/>
              </a:lnSpc>
              <a:spcAft>
                <a:spcPts val="0"/>
              </a:spcAft>
              <a:buAutoNum type="arabicPeriod" startAt="4"/>
            </a:pPr>
            <a:r>
              <a:rPr lang="pt-BR" sz="1200" dirty="0" smtClean="0">
                <a:latin typeface="Calibri" panose="020F0502020204030204" pitchFamily="34" charset="0"/>
                <a:ea typeface="Calibri" panose="020F0502020204030204" pitchFamily="34" charset="0"/>
                <a:cs typeface="Times New Roman" panose="02020603050405020304" pitchFamily="18" charset="0"/>
              </a:rPr>
              <a:t>Agora mover o braço central para o centro da catraca com o mancal inferior </a:t>
            </a:r>
          </a:p>
          <a:p>
            <a:pPr marL="228600" lvl="0" indent="-228600">
              <a:lnSpc>
                <a:spcPct val="115000"/>
              </a:lnSpc>
              <a:spcAft>
                <a:spcPts val="0"/>
              </a:spcAft>
              <a:buAutoNum type="arabicPeriod" startAt="4"/>
            </a:pPr>
            <a:r>
              <a:rPr lang="pt-BR" sz="1200" dirty="0" smtClean="0">
                <a:latin typeface="Calibri" panose="020F0502020204030204" pitchFamily="34" charset="0"/>
                <a:ea typeface="Calibri" panose="020F0502020204030204" pitchFamily="34" charset="0"/>
                <a:cs typeface="Times New Roman" panose="02020603050405020304" pitchFamily="18" charset="0"/>
              </a:rPr>
              <a:t>Posicione o mecanismo na parte superior deixando o braço conforme a imagem abaixo:</a:t>
            </a:r>
          </a:p>
          <a:p>
            <a:pPr marL="228600" lvl="0" indent="-228600">
              <a:lnSpc>
                <a:spcPct val="115000"/>
              </a:lnSpc>
              <a:spcAft>
                <a:spcPts val="0"/>
              </a:spcAft>
              <a:buAutoNum type="arabicPeriod" startAt="4"/>
            </a:pPr>
            <a:r>
              <a:rPr lang="pt-BR" sz="1200" dirty="0" smtClean="0">
                <a:latin typeface="Calibri" panose="020F0502020204030204" pitchFamily="34" charset="0"/>
                <a:ea typeface="Calibri" panose="020F0502020204030204" pitchFamily="34" charset="0"/>
                <a:cs typeface="Times New Roman" panose="02020603050405020304" pitchFamily="18" charset="0"/>
              </a:rPr>
              <a:t>Logo após posicionado o mecanismo ficar o mancal no chão.</a:t>
            </a:r>
            <a:endParaRPr lang="pt-BR"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m 10"/>
          <p:cNvPicPr/>
          <p:nvPr/>
        </p:nvPicPr>
        <p:blipFill>
          <a:blip r:embed="rId4">
            <a:extLst>
              <a:ext uri="{28A0092B-C50C-407E-A947-70E740481C1C}">
                <a14:useLocalDpi xmlns:a14="http://schemas.microsoft.com/office/drawing/2010/main" val="0"/>
              </a:ext>
            </a:extLst>
          </a:blip>
          <a:srcRect/>
          <a:stretch>
            <a:fillRect/>
          </a:stretch>
        </p:blipFill>
        <p:spPr bwMode="auto">
          <a:xfrm>
            <a:off x="460374" y="1576641"/>
            <a:ext cx="6638925" cy="2552700"/>
          </a:xfrm>
          <a:prstGeom prst="rect">
            <a:avLst/>
          </a:prstGeom>
          <a:noFill/>
          <a:ln>
            <a:noFill/>
          </a:ln>
        </p:spPr>
      </p:pic>
      <p:pic>
        <p:nvPicPr>
          <p:cNvPr id="12" name="Imagem 11"/>
          <p:cNvPicPr/>
          <p:nvPr/>
        </p:nvPicPr>
        <p:blipFill>
          <a:blip r:embed="rId5">
            <a:extLst>
              <a:ext uri="{28A0092B-C50C-407E-A947-70E740481C1C}">
                <a14:useLocalDpi xmlns:a14="http://schemas.microsoft.com/office/drawing/2010/main" val="0"/>
              </a:ext>
            </a:extLst>
          </a:blip>
          <a:srcRect/>
          <a:stretch>
            <a:fillRect/>
          </a:stretch>
        </p:blipFill>
        <p:spPr bwMode="auto">
          <a:xfrm>
            <a:off x="1597940" y="4716140"/>
            <a:ext cx="4133850" cy="4750435"/>
          </a:xfrm>
          <a:prstGeom prst="rect">
            <a:avLst/>
          </a:prstGeom>
          <a:noFill/>
          <a:ln>
            <a:noFill/>
          </a:ln>
        </p:spPr>
      </p:pic>
      <p:sp>
        <p:nvSpPr>
          <p:cNvPr id="16" name="CaixaDeTexto 15"/>
          <p:cNvSpPr txBox="1"/>
          <p:nvPr/>
        </p:nvSpPr>
        <p:spPr>
          <a:xfrm>
            <a:off x="2087992" y="4356058"/>
            <a:ext cx="2875277" cy="307777"/>
          </a:xfrm>
          <a:prstGeom prst="rect">
            <a:avLst/>
          </a:prstGeom>
          <a:noFill/>
        </p:spPr>
        <p:txBody>
          <a:bodyPr wrap="square" rtlCol="0">
            <a:spAutoFit/>
          </a:bodyPr>
          <a:lstStyle/>
          <a:p>
            <a:pPr algn="ctr"/>
            <a:r>
              <a:rPr lang="pt-BR" sz="1400" b="1" dirty="0" smtClean="0"/>
              <a:t>Posição correta do braço central</a:t>
            </a:r>
            <a:endParaRPr lang="pt-BR" sz="1400" b="1" dirty="0"/>
          </a:p>
        </p:txBody>
      </p:sp>
    </p:spTree>
    <p:extLst>
      <p:ext uri="{BB962C8B-B14F-4D97-AF65-F5344CB8AC3E}">
        <p14:creationId xmlns:p14="http://schemas.microsoft.com/office/powerpoint/2010/main" val="143793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m de fundo de tecnologia cinza e branca design de linha para conexões  de comunicação em digital | Ve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40900"/>
            <a:ext cx="7559675" cy="95091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88933" y="10200244"/>
            <a:ext cx="2818015"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2400" b="1" dirty="0" smtClean="0">
                <a:ln/>
                <a:solidFill>
                  <a:schemeClr val="accent3"/>
                </a:solidFill>
              </a:rPr>
              <a:t>pontosystem.com.br</a:t>
            </a:r>
            <a:endParaRPr lang="pt-BR" sz="2400" b="1" cap="none" spc="0" dirty="0">
              <a:ln/>
              <a:solidFill>
                <a:schemeClr val="accent3"/>
              </a:solidFill>
              <a:effectLst/>
            </a:endParaRPr>
          </a:p>
        </p:txBody>
      </p:sp>
      <p:sp>
        <p:nvSpPr>
          <p:cNvPr id="6" name="CaixaDeTexto 5"/>
          <p:cNvSpPr txBox="1"/>
          <p:nvPr/>
        </p:nvSpPr>
        <p:spPr>
          <a:xfrm>
            <a:off x="68693" y="9801447"/>
            <a:ext cx="2875277" cy="369332"/>
          </a:xfrm>
          <a:prstGeom prst="rect">
            <a:avLst/>
          </a:prstGeom>
          <a:noFill/>
        </p:spPr>
        <p:txBody>
          <a:bodyPr wrap="square" rtlCol="0">
            <a:spAutoFit/>
          </a:bodyPr>
          <a:lstStyle/>
          <a:p>
            <a:pPr algn="ctr"/>
            <a:r>
              <a:rPr lang="pt-BR" dirty="0"/>
              <a:t>Catraca Torniquete V8</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40" y="9846748"/>
            <a:ext cx="1532035" cy="739215"/>
          </a:xfrm>
          <a:prstGeom prst="rect">
            <a:avLst/>
          </a:prstGeom>
        </p:spPr>
      </p:pic>
      <p:sp>
        <p:nvSpPr>
          <p:cNvPr id="18" name="CaixaDeTexto 17"/>
          <p:cNvSpPr txBox="1"/>
          <p:nvPr/>
        </p:nvSpPr>
        <p:spPr>
          <a:xfrm>
            <a:off x="5216318" y="3251"/>
            <a:ext cx="2875277" cy="369332"/>
          </a:xfrm>
          <a:prstGeom prst="rect">
            <a:avLst/>
          </a:prstGeom>
          <a:noFill/>
        </p:spPr>
        <p:txBody>
          <a:bodyPr wrap="square" rtlCol="0">
            <a:spAutoFit/>
          </a:bodyPr>
          <a:lstStyle/>
          <a:p>
            <a:pPr algn="ctr"/>
            <a:r>
              <a:rPr lang="pt-BR" dirty="0" smtClean="0"/>
              <a:t>Pagina </a:t>
            </a:r>
            <a:r>
              <a:rPr lang="pt-BR" dirty="0" smtClean="0"/>
              <a:t>6</a:t>
            </a:r>
            <a:endParaRPr lang="pt-BR" dirty="0"/>
          </a:p>
        </p:txBody>
      </p:sp>
      <p:sp>
        <p:nvSpPr>
          <p:cNvPr id="19" name="CaixaDeTexto 18"/>
          <p:cNvSpPr txBox="1"/>
          <p:nvPr/>
        </p:nvSpPr>
        <p:spPr>
          <a:xfrm>
            <a:off x="307562" y="433130"/>
            <a:ext cx="7252113" cy="1169551"/>
          </a:xfrm>
          <a:prstGeom prst="rect">
            <a:avLst/>
          </a:prstGeom>
          <a:noFill/>
        </p:spPr>
        <p:txBody>
          <a:bodyPr wrap="square" rtlCol="0">
            <a:spAutoFit/>
          </a:bodyPr>
          <a:lstStyle/>
          <a:p>
            <a:pPr marL="285750" indent="-285750">
              <a:buFont typeface="Arial" panose="020B0604020202020204" pitchFamily="34" charset="0"/>
              <a:buChar char="•"/>
            </a:pPr>
            <a:r>
              <a:rPr lang="pt-BR" sz="1400" dirty="0" smtClean="0"/>
              <a:t>Placa eletrônica de controle de acesso para integração e liberação da catraca torniquete.</a:t>
            </a:r>
          </a:p>
          <a:p>
            <a:r>
              <a:rPr lang="pt-BR" sz="1400" dirty="0" smtClean="0"/>
              <a:t>	</a:t>
            </a:r>
          </a:p>
          <a:p>
            <a:pPr marL="285750" indent="-285750">
              <a:buFont typeface="Arial" panose="020B0604020202020204" pitchFamily="34" charset="0"/>
              <a:buChar char="•"/>
            </a:pPr>
            <a:r>
              <a:rPr lang="pt-BR" sz="1400" dirty="0" smtClean="0"/>
              <a:t>Liberando o giro por meio de contato seco ou botão(manual) com ou sem fio, podendo ser utilizado para mais diversas possibilidades ou adaptação do seu controlador de acesso qual modelo ou marca seja desde que tenha a saída tipo COM e NA(NO) / contato seco.</a:t>
            </a:r>
          </a:p>
        </p:txBody>
      </p:sp>
      <p:sp>
        <p:nvSpPr>
          <p:cNvPr id="20" name="CaixaDeTexto 19"/>
          <p:cNvSpPr txBox="1"/>
          <p:nvPr/>
        </p:nvSpPr>
        <p:spPr>
          <a:xfrm>
            <a:off x="-90167" y="1709309"/>
            <a:ext cx="2875277" cy="307777"/>
          </a:xfrm>
          <a:prstGeom prst="rect">
            <a:avLst/>
          </a:prstGeom>
          <a:noFill/>
        </p:spPr>
        <p:txBody>
          <a:bodyPr wrap="square" rtlCol="0">
            <a:spAutoFit/>
          </a:bodyPr>
          <a:lstStyle/>
          <a:p>
            <a:pPr algn="ctr"/>
            <a:r>
              <a:rPr lang="pt-BR" sz="1400" b="1" dirty="0" smtClean="0"/>
              <a:t>Configuração Eletrônica</a:t>
            </a:r>
            <a:endParaRPr lang="pt-BR" sz="1400" b="1" dirty="0"/>
          </a:p>
        </p:txBody>
      </p:sp>
      <p:sp>
        <p:nvSpPr>
          <p:cNvPr id="23" name="CaixaDeTexto 22"/>
          <p:cNvSpPr txBox="1"/>
          <p:nvPr/>
        </p:nvSpPr>
        <p:spPr>
          <a:xfrm>
            <a:off x="913766" y="2296095"/>
            <a:ext cx="5732142" cy="307777"/>
          </a:xfrm>
          <a:prstGeom prst="rect">
            <a:avLst/>
          </a:prstGeom>
          <a:noFill/>
        </p:spPr>
        <p:txBody>
          <a:bodyPr wrap="square" rtlCol="0">
            <a:spAutoFit/>
          </a:bodyPr>
          <a:lstStyle/>
          <a:p>
            <a:pPr algn="ctr"/>
            <a:r>
              <a:rPr lang="pt-BR" sz="1400" b="1" dirty="0" smtClean="0"/>
              <a:t>Ligação / Integração do Controlador  de Acesso </a:t>
            </a:r>
            <a:endParaRPr lang="pt-BR" sz="1400" b="1" dirty="0"/>
          </a:p>
        </p:txBody>
      </p:sp>
      <p:pic>
        <p:nvPicPr>
          <p:cNvPr id="24" name="Imagem 23"/>
          <p:cNvPicPr>
            <a:picLocks noChangeAspect="1"/>
          </p:cNvPicPr>
          <p:nvPr/>
        </p:nvPicPr>
        <p:blipFill>
          <a:blip r:embed="rId4"/>
          <a:stretch>
            <a:fillRect/>
          </a:stretch>
        </p:blipFill>
        <p:spPr>
          <a:xfrm>
            <a:off x="1347471" y="2603872"/>
            <a:ext cx="3743325" cy="2105025"/>
          </a:xfrm>
          <a:prstGeom prst="rect">
            <a:avLst/>
          </a:prstGeom>
        </p:spPr>
      </p:pic>
      <p:pic>
        <p:nvPicPr>
          <p:cNvPr id="25" name="Image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199770"/>
            <a:ext cx="7559675" cy="4080644"/>
          </a:xfrm>
          <a:prstGeom prst="rect">
            <a:avLst/>
          </a:prstGeom>
        </p:spPr>
      </p:pic>
    </p:spTree>
    <p:extLst>
      <p:ext uri="{BB962C8B-B14F-4D97-AF65-F5344CB8AC3E}">
        <p14:creationId xmlns:p14="http://schemas.microsoft.com/office/powerpoint/2010/main" val="21940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m de fundo de tecnologia cinza e branca design de linha para conexões  de comunicação em digital | Ve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40900"/>
            <a:ext cx="7559675" cy="95091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88933" y="10200244"/>
            <a:ext cx="2818015"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2400" b="1" dirty="0" smtClean="0">
                <a:ln/>
                <a:solidFill>
                  <a:schemeClr val="accent3"/>
                </a:solidFill>
              </a:rPr>
              <a:t>pontosystem.com.br</a:t>
            </a:r>
            <a:endParaRPr lang="pt-BR" sz="2400" b="1" cap="none" spc="0" dirty="0">
              <a:ln/>
              <a:solidFill>
                <a:schemeClr val="accent3"/>
              </a:solidFill>
              <a:effectLst/>
            </a:endParaRPr>
          </a:p>
        </p:txBody>
      </p:sp>
      <p:sp>
        <p:nvSpPr>
          <p:cNvPr id="6" name="CaixaDeTexto 5"/>
          <p:cNvSpPr txBox="1"/>
          <p:nvPr/>
        </p:nvSpPr>
        <p:spPr>
          <a:xfrm>
            <a:off x="68693" y="9801447"/>
            <a:ext cx="2875277" cy="369332"/>
          </a:xfrm>
          <a:prstGeom prst="rect">
            <a:avLst/>
          </a:prstGeom>
          <a:noFill/>
        </p:spPr>
        <p:txBody>
          <a:bodyPr wrap="square" rtlCol="0">
            <a:spAutoFit/>
          </a:bodyPr>
          <a:lstStyle/>
          <a:p>
            <a:pPr algn="ctr"/>
            <a:r>
              <a:rPr lang="pt-BR" dirty="0" smtClean="0"/>
              <a:t>Catraca Torniquete V8</a:t>
            </a:r>
            <a:endParaRPr lang="pt-BR" dirty="0"/>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940" y="9846748"/>
            <a:ext cx="1532035" cy="739215"/>
          </a:xfrm>
          <a:prstGeom prst="rect">
            <a:avLst/>
          </a:prstGeom>
        </p:spPr>
      </p:pic>
      <p:sp>
        <p:nvSpPr>
          <p:cNvPr id="10" name="CaixaDeTexto 9"/>
          <p:cNvSpPr txBox="1"/>
          <p:nvPr/>
        </p:nvSpPr>
        <p:spPr>
          <a:xfrm>
            <a:off x="-248602" y="140136"/>
            <a:ext cx="2875277" cy="307777"/>
          </a:xfrm>
          <a:prstGeom prst="rect">
            <a:avLst/>
          </a:prstGeom>
          <a:noFill/>
        </p:spPr>
        <p:txBody>
          <a:bodyPr wrap="square" rtlCol="0">
            <a:spAutoFit/>
          </a:bodyPr>
          <a:lstStyle/>
          <a:p>
            <a:pPr algn="ctr"/>
            <a:r>
              <a:rPr lang="pt-BR" sz="1400" b="1" dirty="0" smtClean="0"/>
              <a:t>Placa Eletrônica</a:t>
            </a:r>
            <a:endParaRPr lang="pt-BR" sz="1400" b="1" dirty="0"/>
          </a:p>
        </p:txBody>
      </p:sp>
      <p:sp>
        <p:nvSpPr>
          <p:cNvPr id="19" name="CaixaDeTexto 18"/>
          <p:cNvSpPr txBox="1"/>
          <p:nvPr/>
        </p:nvSpPr>
        <p:spPr>
          <a:xfrm>
            <a:off x="5216318" y="3251"/>
            <a:ext cx="2875277" cy="369332"/>
          </a:xfrm>
          <a:prstGeom prst="rect">
            <a:avLst/>
          </a:prstGeom>
          <a:noFill/>
        </p:spPr>
        <p:txBody>
          <a:bodyPr wrap="square" rtlCol="0">
            <a:spAutoFit/>
          </a:bodyPr>
          <a:lstStyle/>
          <a:p>
            <a:pPr algn="ctr"/>
            <a:r>
              <a:rPr lang="pt-BR" dirty="0" smtClean="0"/>
              <a:t>Pagina </a:t>
            </a:r>
            <a:r>
              <a:rPr lang="pt-BR" dirty="0" smtClean="0"/>
              <a:t>7</a:t>
            </a:r>
            <a:endParaRPr lang="pt-BR" dirty="0"/>
          </a:p>
        </p:txBody>
      </p:sp>
      <p:sp>
        <p:nvSpPr>
          <p:cNvPr id="3" name="Retângulo 2"/>
          <p:cNvSpPr/>
          <p:nvPr/>
        </p:nvSpPr>
        <p:spPr>
          <a:xfrm>
            <a:off x="-1" y="477378"/>
            <a:ext cx="7559675" cy="2739211"/>
          </a:xfrm>
          <a:prstGeom prst="rect">
            <a:avLst/>
          </a:prstGeom>
        </p:spPr>
        <p:txBody>
          <a:bodyPr wrap="square">
            <a:spAutoFit/>
          </a:bodyPr>
          <a:lstStyle/>
          <a:p>
            <a:pPr algn="ctr"/>
            <a:r>
              <a:rPr lang="pt-BR" sz="1300" dirty="0"/>
              <a:t>Esquema eletrônico da placa da catraca </a:t>
            </a:r>
            <a:r>
              <a:rPr lang="pt-BR" sz="1300" dirty="0" err="1"/>
              <a:t>semi</a:t>
            </a:r>
            <a:r>
              <a:rPr lang="pt-BR" sz="1300" dirty="0"/>
              <a:t> eletrônica.</a:t>
            </a:r>
          </a:p>
          <a:p>
            <a:r>
              <a:rPr lang="pt-BR" sz="1400" dirty="0"/>
              <a:t>Funções: </a:t>
            </a:r>
          </a:p>
          <a:p>
            <a:r>
              <a:rPr lang="pt-BR" sz="1400" dirty="0"/>
              <a:t>1-Controle de bloqueio da catraca com sistema de alivio dos braços reduzir o impacto de bloqueio.</a:t>
            </a:r>
          </a:p>
          <a:p>
            <a:r>
              <a:rPr lang="pt-BR" sz="1400" dirty="0"/>
              <a:t>2- Sistema de Pânico Incêndio caso a catraca seja desligada ela fica com os braços livres.</a:t>
            </a:r>
          </a:p>
          <a:p>
            <a:r>
              <a:rPr lang="pt-BR" sz="1400" dirty="0"/>
              <a:t>3- Aviso sonoro e visual de liberação do giro e bloqueio.</a:t>
            </a:r>
          </a:p>
          <a:p>
            <a:r>
              <a:rPr lang="pt-BR" sz="1400" dirty="0"/>
              <a:t>4- Pictograma com seta orientavas animadas </a:t>
            </a:r>
          </a:p>
          <a:p>
            <a:r>
              <a:rPr lang="pt-BR" sz="1400" dirty="0"/>
              <a:t>5- Escolha da cor dos ledes laterais em modo ocioso.</a:t>
            </a:r>
          </a:p>
          <a:p>
            <a:r>
              <a:rPr lang="pt-BR" sz="1400" dirty="0"/>
              <a:t>6- Tempo de cancelamento do acesso ou não.</a:t>
            </a:r>
          </a:p>
          <a:p>
            <a:r>
              <a:rPr lang="pt-BR" sz="1400" dirty="0"/>
              <a:t>7- Display 16x2  contador de giro </a:t>
            </a:r>
            <a:r>
              <a:rPr lang="pt-BR" sz="1400" dirty="0" err="1"/>
              <a:t>bi-direcional</a:t>
            </a:r>
            <a:r>
              <a:rPr lang="pt-BR" sz="1400" dirty="0"/>
              <a:t> e indicação de acesso e sentido.</a:t>
            </a:r>
          </a:p>
          <a:p>
            <a:r>
              <a:rPr lang="pt-BR" sz="1400" dirty="0"/>
              <a:t>8- Botões de liberação do giro libre para sentido desejado.</a:t>
            </a:r>
          </a:p>
          <a:p>
            <a:r>
              <a:rPr lang="pt-BR" sz="1400" dirty="0"/>
              <a:t>9- Configuração de 2 controladores de acesso modo </a:t>
            </a:r>
            <a:r>
              <a:rPr lang="pt-BR" sz="1400" dirty="0" err="1"/>
              <a:t>bi-direcional</a:t>
            </a:r>
            <a:r>
              <a:rPr lang="pt-BR" sz="1400" dirty="0"/>
              <a:t> apenas 1 controlador de acesso.</a:t>
            </a:r>
          </a:p>
          <a:p>
            <a:r>
              <a:rPr lang="pt-BR" sz="1400" dirty="0"/>
              <a:t>10-Rele extra caso queira acionar uma campainha ou liberar uma porta de acesso.</a:t>
            </a:r>
          </a:p>
        </p:txBody>
      </p:sp>
      <p:sp>
        <p:nvSpPr>
          <p:cNvPr id="8" name="Retângulo 7"/>
          <p:cNvSpPr/>
          <p:nvPr/>
        </p:nvSpPr>
        <p:spPr>
          <a:xfrm>
            <a:off x="1890713" y="4744949"/>
            <a:ext cx="3778250" cy="1200329"/>
          </a:xfrm>
          <a:prstGeom prst="rect">
            <a:avLst/>
          </a:prstGeom>
        </p:spPr>
        <p:txBody>
          <a:bodyPr>
            <a:spAutoFit/>
          </a:bodyPr>
          <a:lstStyle/>
          <a:p>
            <a:pPr algn="ctr"/>
            <a:r>
              <a:rPr lang="pt-BR" dirty="0"/>
              <a:t>Central de atendimento Suporte</a:t>
            </a:r>
          </a:p>
          <a:p>
            <a:pPr algn="ctr"/>
            <a:r>
              <a:rPr lang="pt-BR" dirty="0"/>
              <a:t>08:00 as 12:00 e das 13:15 as 18:00 </a:t>
            </a:r>
            <a:r>
              <a:rPr lang="pt-BR" dirty="0" err="1"/>
              <a:t>seg</a:t>
            </a:r>
            <a:r>
              <a:rPr lang="pt-BR" dirty="0"/>
              <a:t> a sexta.</a:t>
            </a:r>
          </a:p>
          <a:p>
            <a:pPr algn="ctr"/>
            <a:r>
              <a:rPr lang="pt-BR" dirty="0"/>
              <a:t>Contato no site </a:t>
            </a:r>
            <a:r>
              <a:rPr lang="pt-BR" dirty="0">
                <a:hlinkClick r:id="rId4"/>
              </a:rPr>
              <a:t>pontosystem.com.br</a:t>
            </a:r>
            <a:endParaRPr lang="pt-BR" dirty="0"/>
          </a:p>
        </p:txBody>
      </p:sp>
    </p:spTree>
    <p:extLst>
      <p:ext uri="{BB962C8B-B14F-4D97-AF65-F5344CB8AC3E}">
        <p14:creationId xmlns:p14="http://schemas.microsoft.com/office/powerpoint/2010/main" val="483189618"/>
      </p:ext>
    </p:extLst>
  </p:cSld>
  <p:clrMapOvr>
    <a:masterClrMapping/>
  </p:clrMapOvr>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4837</TotalTime>
  <Words>422</Words>
  <Application>Microsoft Office PowerPoint</Application>
  <PresentationFormat>Personalizar</PresentationFormat>
  <Paragraphs>108</Paragraphs>
  <Slides>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Arial</vt:lpstr>
      <vt:lpstr>Calibri</vt:lpstr>
      <vt:lpstr>Calibri Light</vt:lpstr>
      <vt:lpstr>Times New Roman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Conta da Microsoft</dc:creator>
  <cp:lastModifiedBy>Diego Enrique</cp:lastModifiedBy>
  <cp:revision>97</cp:revision>
  <dcterms:created xsi:type="dcterms:W3CDTF">2023-09-15T13:22:18Z</dcterms:created>
  <dcterms:modified xsi:type="dcterms:W3CDTF">2024-03-13T18:24:57Z</dcterms:modified>
</cp:coreProperties>
</file>