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8" r:id="rId2"/>
    <p:sldId id="300" r:id="rId3"/>
    <p:sldId id="273" r:id="rId4"/>
    <p:sldId id="308" r:id="rId5"/>
    <p:sldId id="307" r:id="rId6"/>
  </p:sldIdLst>
  <p:sldSz cx="7559675" cy="106918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3450"/>
    <a:srgbClr val="ED1A23"/>
    <a:srgbClr val="BD3447"/>
    <a:srgbClr val="D5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9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1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9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9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87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1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6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5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3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7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3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47352" y="2193250"/>
            <a:ext cx="5264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Desde 1988 controlando </a:t>
            </a:r>
            <a:r>
              <a:rPr lang="pt-BR" sz="2400" b="1" dirty="0">
                <a:ln/>
                <a:solidFill>
                  <a:schemeClr val="accent3"/>
                </a:solidFill>
              </a:rPr>
              <a:t>ponto e </a:t>
            </a:r>
            <a:r>
              <a:rPr lang="pt-BR" sz="2400" b="1" dirty="0" smtClean="0">
                <a:ln/>
                <a:solidFill>
                  <a:schemeClr val="accent3"/>
                </a:solidFill>
              </a:rPr>
              <a:t>acesso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" y="2849880"/>
            <a:ext cx="7559676" cy="7841933"/>
          </a:xfrm>
          <a:prstGeom prst="rect">
            <a:avLst/>
          </a:prstGeom>
          <a:solidFill>
            <a:srgbClr val="BB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49880"/>
            <a:ext cx="7559675" cy="299174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21295" y="5846819"/>
            <a:ext cx="7117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Datasheet</a:t>
            </a:r>
            <a:r>
              <a:rPr lang="pt-BR" b="1" dirty="0" smtClean="0"/>
              <a:t> Catraca Flap V8 </a:t>
            </a:r>
            <a:r>
              <a:rPr lang="pt-BR" b="1" dirty="0" err="1" smtClean="0"/>
              <a:t>Semi</a:t>
            </a:r>
            <a:r>
              <a:rPr lang="pt-BR" b="1" dirty="0" smtClean="0"/>
              <a:t> Eletrônica</a:t>
            </a:r>
            <a:endParaRPr lang="pt-BR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98861"/>
              </p:ext>
            </p:extLst>
          </p:nvPr>
        </p:nvGraphicFramePr>
        <p:xfrm>
          <a:off x="190500" y="6838236"/>
          <a:ext cx="4235450" cy="34975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sx="104000" sy="104000" algn="ctr" rotWithShape="0">
                    <a:srgbClr val="000000">
                      <a:alpha val="92000"/>
                    </a:srgbClr>
                  </a:outerShdw>
                  <a:reflection endPos="0" dir="5400000" sy="-100000" algn="bl" rotWithShape="0"/>
                </a:effectLst>
                <a:tableStyleId>{5C22544A-7EE6-4342-B048-85BDC9FD1C3A}</a:tableStyleId>
              </a:tblPr>
              <a:tblGrid>
                <a:gridCol w="423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42945">
                <a:tc>
                  <a:txBody>
                    <a:bodyPr/>
                    <a:lstStyle/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chemeClr val="tx1"/>
                          </a:solidFill>
                          <a:effectLst/>
                        </a:rPr>
                        <a:t>Sobre Nós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     Fundada </a:t>
                      </a: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em 1988, inicialmente na manutenção de relógio ponto, catracas e máquinas de escrever. Pouco anos mais tarde, na fabricação própria de relógio ponto e sistema.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Primeiro </a:t>
                      </a: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Relógio Ponto Eletrônico do Brasil em 1992.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Anos mais tarde, com nova atualização em 1994,  foi um sucesso de vendas a nível nacional o modelo eletrônico CB3 tornando a Ponto System uma empresa nacionalmente conhecida.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Atualmente, em 2023 , temos uma ampla experiência neste setor de controle de acesso e ponto, com uma grande evolução dos produtos e uma tecnologia de alta qualidade agregado aos principais itens: Alta Durabilidade, Baixa Manutenção e Facilidade de Manuseio. 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Vendas e assistência técnica para cliente final.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Atendemos a região Sul e Sudeste presencialmente.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Outras regiões: instalação e suporte por acesso remoto ou sob orçamento de deslocamento.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Imagem 16" descr="https://pontosystem.com.br/wp-content/uploads/2022/04/Mapa_atendimento-removebg-previ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3" y="7231301"/>
            <a:ext cx="274955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40" y="571283"/>
            <a:ext cx="3200600" cy="1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100000">
              <a:schemeClr val="bg2">
                <a:lumMod val="90000"/>
              </a:schemeClr>
            </a:gs>
            <a:gs pos="100000">
              <a:schemeClr val="accent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err="1"/>
              <a:t>Datasheet</a:t>
            </a:r>
            <a:r>
              <a:rPr lang="pt-BR" dirty="0"/>
              <a:t> Catraca Flap V8 </a:t>
            </a:r>
            <a:r>
              <a:rPr lang="pt-BR" dirty="0" err="1"/>
              <a:t>Semi</a:t>
            </a:r>
            <a:r>
              <a:rPr lang="pt-BR" dirty="0"/>
              <a:t> Eletrônica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980"/>
            <a:ext cx="7559675" cy="37527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43" y="5786245"/>
            <a:ext cx="4852303" cy="47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err="1"/>
              <a:t>Datasheet</a:t>
            </a:r>
            <a:r>
              <a:rPr lang="pt-BR" dirty="0"/>
              <a:t> Catraca Flap V8 </a:t>
            </a:r>
            <a:r>
              <a:rPr lang="pt-BR" dirty="0" err="1"/>
              <a:t>Semi</a:t>
            </a:r>
            <a:r>
              <a:rPr lang="pt-BR" dirty="0"/>
              <a:t> </a:t>
            </a:r>
            <a:r>
              <a:rPr lang="pt-BR" dirty="0" smtClean="0"/>
              <a:t>Eletrônica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-11568" y="8299199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sz="1200" dirty="0"/>
              <a:t>Especificações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68" y="1846307"/>
            <a:ext cx="7559675" cy="883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FF0000"/>
                </a:solidFill>
              </a:rPr>
              <a:t>Apresentação</a:t>
            </a:r>
            <a:endParaRPr lang="pt-BR" sz="1100" dirty="0"/>
          </a:p>
          <a:p>
            <a:r>
              <a:rPr lang="pt-BR" sz="1100" i="1" dirty="0" smtClean="0"/>
              <a:t>        Iniciamos </a:t>
            </a:r>
            <a:r>
              <a:rPr lang="pt-BR" sz="1100" i="1" dirty="0"/>
              <a:t>o seu projeto no início de </a:t>
            </a:r>
            <a:r>
              <a:rPr lang="pt-BR" sz="1100" i="1" dirty="0" smtClean="0"/>
              <a:t>2020 </a:t>
            </a:r>
            <a:r>
              <a:rPr lang="pt-BR" sz="1100" i="1" dirty="0"/>
              <a:t>e seu lançamento oficial foi em maio de </a:t>
            </a:r>
            <a:r>
              <a:rPr lang="pt-BR" sz="1100" i="1" dirty="0" smtClean="0"/>
              <a:t>2022. O </a:t>
            </a:r>
            <a:r>
              <a:rPr lang="pt-BR" sz="1100" i="1" dirty="0"/>
              <a:t>produto passou por mais de 5 protótipos mecânicos e 15 versões de placas e softwares</a:t>
            </a:r>
            <a:r>
              <a:rPr lang="pt-BR" sz="1100" i="1" dirty="0" smtClean="0"/>
              <a:t>, o que fez com que se tornasse o produto com maior robustez </a:t>
            </a:r>
            <a:r>
              <a:rPr lang="pt-BR" sz="1100" i="1" dirty="0"/>
              <a:t>e </a:t>
            </a:r>
            <a:r>
              <a:rPr lang="pt-BR" sz="1100" i="1" dirty="0" smtClean="0"/>
              <a:t>versatilidade da linha. Utilizando </a:t>
            </a:r>
            <a:r>
              <a:rPr lang="pt-BR" sz="1100" i="1" dirty="0"/>
              <a:t>apenas </a:t>
            </a:r>
            <a:r>
              <a:rPr lang="pt-BR" sz="1100" i="1" dirty="0" smtClean="0"/>
              <a:t>peças do mercado brasileiro, é um produto de manutenção com valor muito mais acessível e seu </a:t>
            </a:r>
            <a:r>
              <a:rPr lang="pt-BR" sz="1100" i="1" dirty="0"/>
              <a:t>reparo é </a:t>
            </a:r>
            <a:r>
              <a:rPr lang="pt-BR" sz="1100" i="1" dirty="0" smtClean="0"/>
              <a:t>fácil sendo capaz de </a:t>
            </a:r>
            <a:r>
              <a:rPr lang="pt-BR" sz="1100" i="1" dirty="0"/>
              <a:t>ser </a:t>
            </a:r>
            <a:r>
              <a:rPr lang="pt-BR" sz="1100" i="1" dirty="0" smtClean="0"/>
              <a:t>feito por um técnico </a:t>
            </a:r>
            <a:r>
              <a:rPr lang="pt-BR" sz="1100" i="1" dirty="0"/>
              <a:t>ou </a:t>
            </a:r>
            <a:r>
              <a:rPr lang="pt-BR" sz="1100" i="1" dirty="0" smtClean="0"/>
              <a:t>eletricista. Nosso time de especialista está sempre a disposição também, oferecendo </a:t>
            </a:r>
            <a:r>
              <a:rPr lang="pt-BR" sz="1100" i="1" dirty="0"/>
              <a:t>todo suporte remoto </a:t>
            </a:r>
            <a:r>
              <a:rPr lang="pt-BR" sz="1100" i="1" dirty="0" smtClean="0"/>
              <a:t>para eventuais assistências técnicas mais simples, além de também termos a opção de </a:t>
            </a:r>
            <a:r>
              <a:rPr lang="pt-BR" sz="1100" i="1" dirty="0"/>
              <a:t>vídeo </a:t>
            </a:r>
            <a:r>
              <a:rPr lang="pt-BR" sz="1100" i="1" dirty="0" smtClean="0"/>
              <a:t>conferencia </a:t>
            </a:r>
            <a:r>
              <a:rPr lang="pt-BR" sz="1100" i="1" dirty="0"/>
              <a:t>para </a:t>
            </a:r>
            <a:r>
              <a:rPr lang="pt-BR" sz="1100" i="1" dirty="0" smtClean="0"/>
              <a:t>complementar a assessoria. </a:t>
            </a:r>
            <a:endParaRPr lang="pt-BR" sz="1100" i="1" dirty="0"/>
          </a:p>
          <a:p>
            <a:pPr marL="3175" marR="241300" indent="-4445">
              <a:spcBef>
                <a:spcPts val="445"/>
              </a:spcBef>
              <a:spcAft>
                <a:spcPts val="0"/>
              </a:spcAft>
            </a:pPr>
            <a:endParaRPr lang="pt-PT" sz="1100" dirty="0">
              <a:solidFill>
                <a:srgbClr val="FF0000"/>
              </a:solidFill>
            </a:endParaRPr>
          </a:p>
          <a:p>
            <a:r>
              <a:rPr lang="pt-PT" sz="1100" dirty="0">
                <a:solidFill>
                  <a:srgbClr val="FF0000"/>
                </a:solidFill>
              </a:rPr>
              <a:t>Aplicações</a:t>
            </a:r>
            <a:endParaRPr lang="pt-BR" sz="11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effectLst/>
                <a:ea typeface="Times New Roman" panose="02020603050405020304" pitchFamily="18" charset="0"/>
              </a:rPr>
              <a:t>Configuração do sentido dos </a:t>
            </a:r>
            <a:r>
              <a:rPr lang="pt-BR" sz="1100" dirty="0" smtClean="0">
                <a:effectLst/>
                <a:ea typeface="Times New Roman" panose="02020603050405020304" pitchFamily="18" charset="0"/>
              </a:rPr>
              <a:t>braços </a:t>
            </a:r>
            <a:r>
              <a:rPr lang="pt-BR" sz="1100" dirty="0">
                <a:effectLst/>
                <a:ea typeface="Times New Roman" panose="02020603050405020304" pitchFamily="18" charset="0"/>
              </a:rPr>
              <a:t>ou lado que desejar deixar livre ou </a:t>
            </a:r>
            <a:r>
              <a:rPr lang="pt-BR" sz="1100" dirty="0" smtClean="0">
                <a:effectLst/>
                <a:ea typeface="Times New Roman" panose="02020603050405020304" pitchFamily="18" charset="0"/>
              </a:rPr>
              <a:t>bloqueado.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ea typeface="Times New Roman" panose="02020603050405020304" pitchFamily="18" charset="0"/>
              </a:rPr>
              <a:t>Integração com controladores de acesso tanto para entrada como para saída.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effectLst/>
                <a:ea typeface="Times New Roman" panose="02020603050405020304" pitchFamily="18" charset="0"/>
              </a:rPr>
              <a:t>Botoeira com ou sem fio.</a:t>
            </a:r>
            <a:endParaRPr lang="pt-BR" sz="11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>
                <a:effectLst/>
                <a:ea typeface="Times New Roman" panose="02020603050405020304" pitchFamily="18" charset="0"/>
              </a:rPr>
              <a:t>Sistema</a:t>
            </a:r>
            <a:r>
              <a:rPr lang="pt-BR" sz="1100" spc="-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pt-BR" sz="1100" dirty="0">
                <a:effectLst/>
                <a:ea typeface="Times New Roman" panose="02020603050405020304" pitchFamily="18" charset="0"/>
              </a:rPr>
              <a:t>de Nobreak</a:t>
            </a:r>
            <a:r>
              <a:rPr lang="pt-BR" sz="11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1100" dirty="0">
                <a:effectLst/>
                <a:ea typeface="Times New Roman" panose="02020603050405020304" pitchFamily="18" charset="0"/>
              </a:rPr>
              <a:t>opcional</a:t>
            </a:r>
            <a:endParaRPr lang="pt-B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spc="-5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Sistema</a:t>
            </a:r>
            <a:r>
              <a:rPr lang="pt-PT" sz="1100" spc="-75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spc="-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100" spc="-4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spc="-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emergência</a:t>
            </a:r>
            <a:r>
              <a:rPr lang="pt-PT" sz="1100" spc="-2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spc="-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pt-PT" sz="1100" spc="-2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spc="-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braços</a:t>
            </a:r>
            <a:r>
              <a:rPr lang="pt-PT" sz="1100" spc="-2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spc="-5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ficam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 smtClean="0">
                <a:ea typeface="Verdana" panose="020B0604030504040204" pitchFamily="34" charset="0"/>
                <a:cs typeface="Verdana" panose="020B0604030504040204" pitchFamily="34" charset="0"/>
              </a:rPr>
              <a:t>abertos</a:t>
            </a:r>
            <a:r>
              <a:rPr lang="pt-PT" sz="1100" spc="-45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pt-PT" sz="1100" spc="-8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lang="pt-PT" sz="1100" spc="-5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energia</a:t>
            </a:r>
            <a:r>
              <a:rPr lang="pt-PT" sz="1100" spc="-5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conforme solicitado</a:t>
            </a:r>
            <a:r>
              <a:rPr lang="pt-PT" sz="1100" spc="-4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pelo</a:t>
            </a:r>
            <a:r>
              <a:rPr lang="pt-PT" sz="1100" spc="-3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1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Bombeiros a nível nacional.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/>
              <a:t>Funções</a:t>
            </a:r>
          </a:p>
          <a:p>
            <a:endParaRPr lang="pt-BR" dirty="0"/>
          </a:p>
          <a:p>
            <a:pPr lvl="1"/>
            <a:r>
              <a:rPr lang="pt-BR" sz="1100" dirty="0" smtClean="0"/>
              <a:t>	Funcionamento </a:t>
            </a:r>
            <a:r>
              <a:rPr lang="pt-BR" sz="1100" dirty="0"/>
              <a:t>de liberação de ambos os sentidos por contato seco podendo ser adaptado uma botoeira ou </a:t>
            </a:r>
            <a:r>
              <a:rPr lang="pt-BR" sz="1100" dirty="0" smtClean="0"/>
              <a:t>	controle </a:t>
            </a:r>
            <a:r>
              <a:rPr lang="pt-BR" sz="1100" dirty="0"/>
              <a:t>sem fio, ou qualquer controlador de acesso </a:t>
            </a:r>
            <a:r>
              <a:rPr lang="pt-BR" sz="1100" dirty="0" smtClean="0"/>
              <a:t>mundial </a:t>
            </a:r>
            <a:r>
              <a:rPr lang="pt-BR" sz="1100" dirty="0"/>
              <a:t>pelo sistema de NA/COM ou NO/COM.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dirty="0"/>
          </a:p>
          <a:p>
            <a:pPr lvl="1"/>
            <a:r>
              <a:rPr lang="pt-BR" sz="1100" dirty="0" smtClean="0"/>
              <a:t>	Os </a:t>
            </a:r>
            <a:r>
              <a:rPr lang="pt-BR" sz="1100" dirty="0"/>
              <a:t>sensores de passagem são inteligentes no qual faz o controle da passagem individual de cada pessoa e </a:t>
            </a:r>
            <a:r>
              <a:rPr lang="pt-BR" sz="1100" dirty="0" smtClean="0"/>
              <a:t>	também </a:t>
            </a:r>
            <a:r>
              <a:rPr lang="pt-BR" sz="1100" dirty="0"/>
              <a:t>opção de passagem de cadeirante com tempo estendido. A passagem possui sistema </a:t>
            </a:r>
            <a:r>
              <a:rPr lang="pt-BR" sz="1100" dirty="0" err="1"/>
              <a:t>anti-burla</a:t>
            </a:r>
            <a:r>
              <a:rPr lang="pt-BR" sz="1100" dirty="0"/>
              <a:t> para </a:t>
            </a:r>
            <a:r>
              <a:rPr lang="pt-BR" sz="1100" dirty="0" smtClean="0"/>
              <a:t>	evitar </a:t>
            </a:r>
            <a:r>
              <a:rPr lang="pt-BR" sz="1100" dirty="0"/>
              <a:t>dupla passagem, e no sentido reverso. Com aviso sonoro e visual na cor vermelha caso tenha alguma burla. </a:t>
            </a:r>
            <a:r>
              <a:rPr lang="pt-BR" sz="1100" dirty="0" smtClean="0"/>
              <a:t>	Sensores </a:t>
            </a:r>
            <a:r>
              <a:rPr lang="pt-BR" sz="1100" dirty="0"/>
              <a:t>óticos de </a:t>
            </a:r>
            <a:r>
              <a:rPr lang="pt-BR" sz="1100" dirty="0" err="1"/>
              <a:t>anti-esmagamento</a:t>
            </a:r>
            <a:r>
              <a:rPr lang="pt-BR" sz="1100" dirty="0"/>
              <a:t> com apito caso a pessoa demore na sua passagem.</a:t>
            </a:r>
          </a:p>
          <a:p>
            <a:pPr lvl="1"/>
            <a:endParaRPr lang="pt-BR" sz="1100" dirty="0" smtClean="0"/>
          </a:p>
          <a:p>
            <a:pPr lvl="1"/>
            <a:endParaRPr lang="pt-BR" sz="1100" dirty="0" smtClean="0"/>
          </a:p>
          <a:p>
            <a:pPr lvl="1"/>
            <a:r>
              <a:rPr lang="pt-BR" sz="1100" dirty="0" smtClean="0"/>
              <a:t>	Sistema </a:t>
            </a:r>
            <a:r>
              <a:rPr lang="pt-BR" sz="1100" dirty="0"/>
              <a:t>de </a:t>
            </a:r>
            <a:r>
              <a:rPr lang="pt-BR" sz="1100" dirty="0" err="1"/>
              <a:t>anti-esmagamento</a:t>
            </a:r>
            <a:r>
              <a:rPr lang="pt-BR" sz="1100" dirty="0"/>
              <a:t> no movimento do braço sensível ao toque ao corpo da pessoa ou objeto.</a:t>
            </a:r>
          </a:p>
          <a:p>
            <a:pPr lvl="1"/>
            <a:endParaRPr lang="pt-BR" sz="1100" dirty="0" smtClean="0"/>
          </a:p>
          <a:p>
            <a:pPr lvl="1"/>
            <a:endParaRPr lang="pt-BR" sz="1100" dirty="0" smtClean="0"/>
          </a:p>
          <a:p>
            <a:pPr lvl="1"/>
            <a:r>
              <a:rPr lang="pt-BR" sz="1100" dirty="0" smtClean="0"/>
              <a:t>	</a:t>
            </a:r>
          </a:p>
          <a:p>
            <a:pPr lvl="1"/>
            <a:r>
              <a:rPr lang="pt-BR" sz="1100" dirty="0"/>
              <a:t>	</a:t>
            </a:r>
            <a:r>
              <a:rPr lang="pt-BR" sz="1100" dirty="0" smtClean="0"/>
              <a:t>A </a:t>
            </a:r>
            <a:r>
              <a:rPr lang="pt-BR" sz="1100" dirty="0"/>
              <a:t>catraca possui sistema de emergência podendo ser por botoeira ou integração com sistema de incêndio / </a:t>
            </a:r>
            <a:r>
              <a:rPr lang="pt-BR" sz="1100" dirty="0" smtClean="0"/>
              <a:t>	emergência</a:t>
            </a:r>
            <a:r>
              <a:rPr lang="pt-BR" sz="11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Controle </a:t>
            </a:r>
            <a:r>
              <a:rPr lang="pt-BR" sz="1100" dirty="0"/>
              <a:t>de passagem </a:t>
            </a:r>
            <a:r>
              <a:rPr lang="pt-BR" sz="1100" dirty="0" smtClean="0"/>
              <a:t>bidirecional que pode ser </a:t>
            </a:r>
            <a:r>
              <a:rPr lang="pt-BR" sz="1100" dirty="0"/>
              <a:t>configurado </a:t>
            </a:r>
            <a:r>
              <a:rPr lang="pt-BR" sz="1100" dirty="0" smtClean="0"/>
              <a:t>no sentido desejado de entrada ou saída.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Abertura </a:t>
            </a:r>
            <a:r>
              <a:rPr lang="pt-BR" sz="1100" dirty="0"/>
              <a:t>do braço em </a:t>
            </a:r>
            <a:r>
              <a:rPr lang="pt-BR" sz="1100" dirty="0" smtClean="0"/>
              <a:t>aproximadamente 0,3 segundos que pode ser configurado em qual velocidade funcionará.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Sensores </a:t>
            </a:r>
            <a:r>
              <a:rPr lang="pt-BR" sz="1100" dirty="0"/>
              <a:t>de posição do </a:t>
            </a:r>
            <a:r>
              <a:rPr lang="pt-BR" sz="1100" dirty="0" smtClean="0"/>
              <a:t>braço que em caso de falta de sincronismo é corrigido automaticamente.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Quando o sistema reinicia é feito o teste </a:t>
            </a:r>
            <a:r>
              <a:rPr lang="pt-BR" sz="1100" dirty="0"/>
              <a:t>de posição dos braços.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Opção de manter status como </a:t>
            </a:r>
            <a:r>
              <a:rPr lang="pt-BR" sz="1100" dirty="0" err="1" smtClean="0"/>
              <a:t>free</a:t>
            </a:r>
            <a:r>
              <a:rPr lang="pt-BR" sz="1100" dirty="0" smtClean="0"/>
              <a:t> </a:t>
            </a:r>
            <a:r>
              <a:rPr lang="pt-BR" sz="1100" dirty="0" err="1" smtClean="0"/>
              <a:t>flow</a:t>
            </a:r>
            <a:r>
              <a:rPr lang="pt-BR" sz="1100" dirty="0" smtClean="0"/>
              <a:t> (braço aberto) para passagem livre.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Placa </a:t>
            </a:r>
            <a:r>
              <a:rPr lang="pt-BR" sz="1100" dirty="0"/>
              <a:t>controladora de sentido.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Sensores </a:t>
            </a:r>
            <a:r>
              <a:rPr lang="pt-BR" sz="1100" dirty="0"/>
              <a:t>de posição da pessoa.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Sistema </a:t>
            </a:r>
            <a:r>
              <a:rPr lang="pt-BR" sz="1100" dirty="0"/>
              <a:t>de liberação para pessoa com malas de </a:t>
            </a:r>
            <a:r>
              <a:rPr lang="pt-BR" sz="1100" dirty="0" smtClean="0"/>
              <a:t>bordo.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Sistema </a:t>
            </a:r>
            <a:r>
              <a:rPr lang="pt-BR" sz="1100" dirty="0"/>
              <a:t>de emergência para integração com sistema de bombeiros ou botoeira.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Sensores </a:t>
            </a:r>
            <a:r>
              <a:rPr lang="pt-BR" sz="1100" dirty="0"/>
              <a:t>posicionados estrategicamente para garantir a finalização da passagem correta. </a:t>
            </a:r>
            <a:endParaRPr lang="pt-BR" sz="1100" dirty="0" smtClean="0"/>
          </a:p>
          <a:p>
            <a:endParaRPr lang="pt-BR" sz="11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pic>
        <p:nvPicPr>
          <p:cNvPr id="98" name="Imagem 97" descr="E:\NOVAS IMAGENS\contador digit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04" y="7860754"/>
            <a:ext cx="1640205" cy="48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8" y="4981345"/>
            <a:ext cx="626913" cy="58566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31" y="5660956"/>
            <a:ext cx="712990" cy="587476"/>
          </a:xfrm>
          <a:prstGeom prst="rect">
            <a:avLst/>
          </a:prstGeom>
        </p:spPr>
      </p:pic>
      <p:pic>
        <p:nvPicPr>
          <p:cNvPr id="19" name="Picture 4" descr="Força Do Esmagamento Do Corpo Do Sinal Do Símbolo Lateral Isolado No Fundo  Branco, Ilustração Do Vetor EPS.10 Royalty Free SVG, Cliparts, Vetores, e  Ilustrações Stock. Image 1710512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" y="6265466"/>
            <a:ext cx="773951" cy="7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aída de emergência - ícones de mapas e bandeiras grá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0064"/>
            <a:ext cx="971252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err="1"/>
              <a:t>Datasheet</a:t>
            </a:r>
            <a:r>
              <a:rPr lang="pt-BR" dirty="0"/>
              <a:t> Catraca Flap V8 </a:t>
            </a:r>
            <a:r>
              <a:rPr lang="pt-BR" dirty="0" err="1"/>
              <a:t>Semi</a:t>
            </a:r>
            <a:r>
              <a:rPr lang="pt-BR" dirty="0"/>
              <a:t> Eletrônica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7060601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smtClean="0"/>
              <a:t>Dimensões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3499067" y="2540625"/>
            <a:ext cx="0" cy="3352800"/>
          </a:xfrm>
          <a:prstGeom prst="line">
            <a:avLst/>
          </a:prstGeom>
          <a:ln w="28575">
            <a:solidFill>
              <a:schemeClr val="accent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0375" y="2641941"/>
            <a:ext cx="3403058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60" dirty="0" smtClean="0">
                <a:solidFill>
                  <a:srgbClr val="FF0000"/>
                </a:solidFill>
              </a:rPr>
              <a:t>Funcionamento</a:t>
            </a:r>
          </a:p>
          <a:p>
            <a:r>
              <a:rPr lang="pt-BR" sz="1060" dirty="0" smtClean="0"/>
              <a:t>“</a:t>
            </a:r>
            <a:r>
              <a:rPr lang="pt-BR" sz="1060" dirty="0" err="1" smtClean="0"/>
              <a:t>Semi</a:t>
            </a:r>
            <a:r>
              <a:rPr lang="pt-BR" sz="1060" dirty="0" smtClean="0"/>
              <a:t> eletrônica” liberação por contato seco ou botoeira, podendo ser adaptado qualquer controlador de acesso de qualquer marca ou modelo, desde que possua o contato do tipo NA, com programação de 1 a 2 segundos do pulso ou controle sem fio.</a:t>
            </a:r>
          </a:p>
          <a:p>
            <a:r>
              <a:rPr lang="pt-BR" sz="1060" dirty="0" smtClean="0">
                <a:solidFill>
                  <a:srgbClr val="FF0000"/>
                </a:solidFill>
              </a:rPr>
              <a:t>Características </a:t>
            </a:r>
            <a:endParaRPr lang="pt-BR" sz="106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Estrutura </a:t>
            </a:r>
            <a:r>
              <a:rPr lang="pt-BR" sz="1060" dirty="0" smtClean="0"/>
              <a:t>completa em metal em aço, com pintura eletroestática a pó, ou completa em aço inox 304.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Tampa padrão em inox que pode ser personalizada em vidro ou mármore a depender da exigência do cliente.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err="1" smtClean="0"/>
              <a:t>Leds</a:t>
            </a:r>
            <a:r>
              <a:rPr lang="pt-BR" sz="1060" dirty="0" smtClean="0"/>
              <a:t> indicativos de sentido e aviso sonoro </a:t>
            </a:r>
            <a:r>
              <a:rPr lang="pt-BR" sz="1060" dirty="0" err="1" smtClean="0"/>
              <a:t>buzzer</a:t>
            </a:r>
            <a:r>
              <a:rPr lang="pt-BR" sz="106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Placa com integração</a:t>
            </a:r>
            <a:r>
              <a:rPr lang="pt-BR" sz="106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Braço padrão em </a:t>
            </a:r>
            <a:r>
              <a:rPr lang="pt-BR" sz="1060" dirty="0" err="1" smtClean="0"/>
              <a:t>Acrilico</a:t>
            </a:r>
            <a:r>
              <a:rPr lang="pt-BR" sz="1060" dirty="0" smtClean="0"/>
              <a:t> de 10mm.</a:t>
            </a:r>
            <a:endParaRPr lang="pt-BR" sz="106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Braço opcional em vidro temperado </a:t>
            </a:r>
            <a:r>
              <a:rPr lang="pt-BR" sz="1060" dirty="0" smtClean="0"/>
              <a:t>10mm</a:t>
            </a:r>
            <a:r>
              <a:rPr lang="pt-BR" sz="106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Mecanismo </a:t>
            </a:r>
            <a:r>
              <a:rPr lang="pt-BR" sz="1060" dirty="0"/>
              <a:t>para 5.000 milhões </a:t>
            </a:r>
            <a:r>
              <a:rPr lang="pt-BR" sz="1060" dirty="0" smtClean="0"/>
              <a:t>de </a:t>
            </a:r>
            <a:r>
              <a:rPr lang="pt-BR" sz="1060" dirty="0"/>
              <a:t>ciclos.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/>
              <a:t>Peças internas do mecanismo temperadas de alta </a:t>
            </a:r>
            <a:r>
              <a:rPr lang="pt-BR" sz="1060" dirty="0" smtClean="0"/>
              <a:t>resistência.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60" dirty="0" smtClean="0"/>
              <a:t>Motor padrão vidro elétrico de carro universal da marca </a:t>
            </a:r>
            <a:r>
              <a:rPr lang="pt-BR" sz="1060" dirty="0"/>
              <a:t>B</a:t>
            </a:r>
            <a:r>
              <a:rPr lang="pt-BR" sz="1060" dirty="0" smtClean="0"/>
              <a:t>osch.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60" dirty="0"/>
          </a:p>
          <a:p>
            <a:r>
              <a:rPr lang="pt-BR" sz="1060" dirty="0"/>
              <a:t>      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3604943" y="2731125"/>
            <a:ext cx="38665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Características </a:t>
            </a:r>
            <a:r>
              <a:rPr lang="pt-BR" sz="1100" dirty="0">
                <a:solidFill>
                  <a:srgbClr val="FF0000"/>
                </a:solidFill>
              </a:rPr>
              <a:t>Elétricas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Alimentação 110v ou 220v 50/60hz.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Consumo 100w.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Requer 2 pontos de rede em caso de entrada e saída na mesma catraca</a:t>
            </a:r>
            <a:r>
              <a:rPr lang="pt-BR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 smtClean="0"/>
          </a:p>
          <a:p>
            <a:r>
              <a:rPr lang="pt-BR" sz="1100" dirty="0">
                <a:solidFill>
                  <a:srgbClr val="FF0000"/>
                </a:solidFill>
              </a:rPr>
              <a:t>Caraterísticas Gerais</a:t>
            </a:r>
          </a:p>
          <a:p>
            <a:r>
              <a:rPr lang="pt-BR" sz="1100" dirty="0"/>
              <a:t>Alimentação 110 / 220v selecionável</a:t>
            </a:r>
          </a:p>
          <a:p>
            <a:r>
              <a:rPr lang="pt-BR" sz="1100" dirty="0"/>
              <a:t>Consumo de 100w nominal </a:t>
            </a:r>
          </a:p>
          <a:p>
            <a:r>
              <a:rPr lang="pt-BR" sz="1100" dirty="0"/>
              <a:t>Fontes interna de 12v 20A e 5v 10A</a:t>
            </a:r>
          </a:p>
          <a:p>
            <a:r>
              <a:rPr lang="pt-BR" sz="1100" dirty="0"/>
              <a:t>Peso : 40kg lateral e a central 50kg.</a:t>
            </a:r>
          </a:p>
          <a:p>
            <a:r>
              <a:rPr lang="pt-BR" sz="1100" dirty="0"/>
              <a:t>Dimensões embalagem:</a:t>
            </a:r>
          </a:p>
          <a:p>
            <a:r>
              <a:rPr lang="pt-BR" sz="1100" dirty="0"/>
              <a:t>110cm x110cm x 35cm.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dirty="0"/>
          </a:p>
        </p:txBody>
      </p:sp>
      <p:pic>
        <p:nvPicPr>
          <p:cNvPr id="98" name="Imagem 97" descr="E:\NOVAS IMAGENS\contador digit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04" y="7860754"/>
            <a:ext cx="1640205" cy="480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-17353" y="1768693"/>
            <a:ext cx="7571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Sistema </a:t>
            </a:r>
            <a:r>
              <a:rPr lang="pt-BR" sz="1100" dirty="0"/>
              <a:t>de fechamento automático dos </a:t>
            </a:r>
            <a:r>
              <a:rPr lang="pt-BR" sz="1100" dirty="0" smtClean="0"/>
              <a:t>braços em </a:t>
            </a:r>
            <a:r>
              <a:rPr lang="pt-BR" sz="1100" dirty="0"/>
              <a:t>caso de passagem não </a:t>
            </a:r>
            <a:r>
              <a:rPr lang="pt-BR" sz="1100" dirty="0" smtClean="0"/>
              <a:t>autorizada, com avisos sonoros e </a:t>
            </a:r>
            <a:r>
              <a:rPr lang="pt-BR" sz="1100" dirty="0" err="1" smtClean="0"/>
              <a:t>leds</a:t>
            </a:r>
            <a:r>
              <a:rPr lang="pt-BR" sz="1100" dirty="0" smtClean="0"/>
              <a:t> vermelhos.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dirty="0"/>
              <a:t>Integração entre as catracas para reconhecimento das configurações.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Personalizações </a:t>
            </a:r>
            <a:r>
              <a:rPr lang="pt-BR" sz="1100" dirty="0"/>
              <a:t>no produto mediante orçamento.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ea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2" y="7348409"/>
            <a:ext cx="2352583" cy="31254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15" y="7366554"/>
            <a:ext cx="2813862" cy="31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err="1"/>
              <a:t>Datasheet</a:t>
            </a:r>
            <a:r>
              <a:rPr lang="pt-BR" dirty="0"/>
              <a:t> Catraca Flap V8 </a:t>
            </a:r>
            <a:r>
              <a:rPr lang="pt-BR" dirty="0" err="1"/>
              <a:t>Semi</a:t>
            </a:r>
            <a:r>
              <a:rPr lang="pt-BR" dirty="0"/>
              <a:t> Eletrônica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5828" y="2700136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	</a:t>
            </a:r>
            <a:r>
              <a:rPr lang="pt-BR" b="1" dirty="0" smtClean="0"/>
              <a:t>Base de Fixação Medidas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236" y="1685988"/>
            <a:ext cx="77453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Leds</a:t>
            </a:r>
            <a:r>
              <a:rPr lang="pt-BR" sz="1100" dirty="0"/>
              <a:t> Laterais</a:t>
            </a:r>
          </a:p>
          <a:p>
            <a:r>
              <a:rPr lang="pt-BR" sz="1100" dirty="0"/>
              <a:t>Em modo ocioso os ledes ficam pulsando na mesma cor, podendo ser escolhida a cor desejada até 30 cores diferentes.</a:t>
            </a:r>
          </a:p>
          <a:p>
            <a:r>
              <a:rPr lang="pt-BR" sz="1100" dirty="0" smtClean="0"/>
              <a:t>Pictogramas </a:t>
            </a:r>
            <a:r>
              <a:rPr lang="pt-BR" sz="1100" dirty="0" err="1" smtClean="0"/>
              <a:t>laterias</a:t>
            </a:r>
            <a:r>
              <a:rPr lang="pt-BR" sz="1100" dirty="0" smtClean="0"/>
              <a:t> informando seu funcionamento e liberação, podendo </a:t>
            </a:r>
            <a:r>
              <a:rPr lang="pt-BR" sz="1100" dirty="0"/>
              <a:t>escolher a animação em modo ocioso, </a:t>
            </a:r>
            <a:endParaRPr lang="pt-BR" sz="1100" dirty="0" smtClean="0"/>
          </a:p>
          <a:p>
            <a:r>
              <a:rPr lang="pt-BR" sz="1100" dirty="0" smtClean="0"/>
              <a:t>seta </a:t>
            </a:r>
            <a:r>
              <a:rPr lang="pt-BR" sz="1100" dirty="0"/>
              <a:t>para esquerda ou direita indicando livre passagem. X caso a catraca esteja bloqueada. Seta animada na cor verde.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5765494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	</a:t>
            </a:r>
            <a:r>
              <a:rPr lang="pt-BR" b="1" dirty="0" smtClean="0"/>
              <a:t>Placa Controladora Inteligente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-15827" y="10205006"/>
            <a:ext cx="7559675" cy="49377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Mais informações: pontosystem.com.br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3" y="3147631"/>
            <a:ext cx="5916564" cy="250827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27" y="6207178"/>
            <a:ext cx="3233966" cy="36004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15828" y="6301048"/>
            <a:ext cx="4064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	Placa Eletrônica</a:t>
            </a:r>
          </a:p>
          <a:p>
            <a:endParaRPr lang="pt-BR" sz="1400" dirty="0"/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Conector de Liberação da entrada, tipo contato seco. OBS não pode ser energizado com energia acima de 5v senão irá 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/>
              <a:t>Conector de Liberação da </a:t>
            </a:r>
            <a:r>
              <a:rPr lang="pt-BR" sz="1100" dirty="0" smtClean="0"/>
              <a:t>Saída, </a:t>
            </a:r>
            <a:r>
              <a:rPr lang="pt-BR" sz="1100" dirty="0"/>
              <a:t>tipo contato seco. OBS não pode ser energizado com energia acima de 5v senão irá </a:t>
            </a:r>
            <a:r>
              <a:rPr lang="pt-BR" sz="1100" dirty="0" smtClean="0"/>
              <a:t>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Conector de Emergência para liberação dos Braços. OBS </a:t>
            </a:r>
            <a:r>
              <a:rPr lang="pt-BR" sz="1100" dirty="0"/>
              <a:t>não pode ser energizado com energia acima de 5v senão irá </a:t>
            </a:r>
            <a:r>
              <a:rPr lang="pt-BR" sz="1100" dirty="0" smtClean="0"/>
              <a:t>queimar.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Conector Sensor Braço 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Saída alimentação sensores 12v de passagem da pessoa.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Conexão sensores de passagem contos – negativos.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Alimentação 5v diretamente da fonte 5v.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Conexão RJ45 para outro lado 2 da catraca.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Conexão do motor do Braço 1.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Alimentação geral 12v da fonte grande.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Conexão fitas de </a:t>
            </a:r>
            <a:r>
              <a:rPr lang="pt-BR" sz="1100" dirty="0" err="1" smtClean="0"/>
              <a:t>led</a:t>
            </a:r>
            <a:r>
              <a:rPr lang="pt-BR" sz="11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100" dirty="0" smtClean="0"/>
              <a:t>Saída de alimentação para segunda catraca, pode ser usado ou não, podendo ser usado como reserva para acessórios.</a:t>
            </a:r>
            <a:endParaRPr lang="pt-BR" sz="1100" dirty="0"/>
          </a:p>
          <a:p>
            <a:pPr marL="342900" indent="-342900">
              <a:buFont typeface="+mj-lt"/>
              <a:buAutoNum type="arabicPeriod"/>
            </a:pPr>
            <a:endParaRPr lang="pt-BR" sz="1100" dirty="0"/>
          </a:p>
          <a:p>
            <a:pPr marL="342900" indent="-342900">
              <a:buFont typeface="+mj-lt"/>
              <a:buAutoNum type="arabicPeriod"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0119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3368</TotalTime>
  <Words>551</Words>
  <Application>Microsoft Office PowerPoint</Application>
  <PresentationFormat>Personalizar</PresentationFormat>
  <Paragraphs>121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Diego Enrique</cp:lastModifiedBy>
  <cp:revision>89</cp:revision>
  <dcterms:created xsi:type="dcterms:W3CDTF">2023-09-15T13:22:18Z</dcterms:created>
  <dcterms:modified xsi:type="dcterms:W3CDTF">2024-03-14T17:40:10Z</dcterms:modified>
</cp:coreProperties>
</file>